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78"/>
  </p:notesMasterIdLst>
  <p:sldIdLst>
    <p:sldId id="256" r:id="rId2"/>
    <p:sldId id="257" r:id="rId3"/>
    <p:sldId id="259" r:id="rId4"/>
    <p:sldId id="291" r:id="rId5"/>
    <p:sldId id="266" r:id="rId6"/>
    <p:sldId id="335" r:id="rId7"/>
    <p:sldId id="334" r:id="rId8"/>
    <p:sldId id="260" r:id="rId9"/>
    <p:sldId id="258" r:id="rId10"/>
    <p:sldId id="263" r:id="rId11"/>
    <p:sldId id="262" r:id="rId12"/>
    <p:sldId id="261" r:id="rId13"/>
    <p:sldId id="264" r:id="rId14"/>
    <p:sldId id="265" r:id="rId15"/>
    <p:sldId id="268" r:id="rId16"/>
    <p:sldId id="272" r:id="rId17"/>
    <p:sldId id="322" r:id="rId18"/>
    <p:sldId id="323" r:id="rId19"/>
    <p:sldId id="327" r:id="rId20"/>
    <p:sldId id="332" r:id="rId21"/>
    <p:sldId id="333" r:id="rId22"/>
    <p:sldId id="290" r:id="rId23"/>
    <p:sldId id="329" r:id="rId24"/>
    <p:sldId id="321" r:id="rId25"/>
    <p:sldId id="324" r:id="rId26"/>
    <p:sldId id="328" r:id="rId27"/>
    <p:sldId id="267" r:id="rId28"/>
    <p:sldId id="288" r:id="rId29"/>
    <p:sldId id="325" r:id="rId30"/>
    <p:sldId id="326" r:id="rId31"/>
    <p:sldId id="289" r:id="rId32"/>
    <p:sldId id="336" r:id="rId33"/>
    <p:sldId id="293" r:id="rId34"/>
    <p:sldId id="294" r:id="rId35"/>
    <p:sldId id="331" r:id="rId36"/>
    <p:sldId id="330" r:id="rId37"/>
    <p:sldId id="308" r:id="rId38"/>
    <p:sldId id="309" r:id="rId39"/>
    <p:sldId id="310" r:id="rId40"/>
    <p:sldId id="311" r:id="rId41"/>
    <p:sldId id="312" r:id="rId42"/>
    <p:sldId id="313" r:id="rId43"/>
    <p:sldId id="314" r:id="rId44"/>
    <p:sldId id="278" r:id="rId45"/>
    <p:sldId id="279" r:id="rId46"/>
    <p:sldId id="280" r:id="rId47"/>
    <p:sldId id="281" r:id="rId48"/>
    <p:sldId id="306" r:id="rId49"/>
    <p:sldId id="304" r:id="rId50"/>
    <p:sldId id="305" r:id="rId51"/>
    <p:sldId id="296" r:id="rId52"/>
    <p:sldId id="297" r:id="rId53"/>
    <p:sldId id="298" r:id="rId54"/>
    <p:sldId id="299" r:id="rId55"/>
    <p:sldId id="300" r:id="rId56"/>
    <p:sldId id="301" r:id="rId57"/>
    <p:sldId id="302" r:id="rId58"/>
    <p:sldId id="303" r:id="rId59"/>
    <p:sldId id="307" r:id="rId60"/>
    <p:sldId id="282" r:id="rId61"/>
    <p:sldId id="341" r:id="rId62"/>
    <p:sldId id="286" r:id="rId63"/>
    <p:sldId id="287" r:id="rId64"/>
    <p:sldId id="342" r:id="rId65"/>
    <p:sldId id="315" r:id="rId66"/>
    <p:sldId id="316" r:id="rId67"/>
    <p:sldId id="317" r:id="rId68"/>
    <p:sldId id="318" r:id="rId69"/>
    <p:sldId id="319" r:id="rId70"/>
    <p:sldId id="320" r:id="rId71"/>
    <p:sldId id="337" r:id="rId72"/>
    <p:sldId id="338" r:id="rId73"/>
    <p:sldId id="339" r:id="rId74"/>
    <p:sldId id="340" r:id="rId75"/>
    <p:sldId id="292" r:id="rId76"/>
    <p:sldId id="28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4021" autoAdjust="0"/>
  </p:normalViewPr>
  <p:slideViewPr>
    <p:cSldViewPr snapToGrid="0">
      <p:cViewPr>
        <p:scale>
          <a:sx n="75" d="100"/>
          <a:sy n="75" d="100"/>
        </p:scale>
        <p:origin x="-54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23C576-EF40-44AF-BC45-FE948831C174}" type="datetimeFigureOut">
              <a:rPr lang="en-IN" smtClean="0"/>
              <a:t>16-08-2021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3C0C8E-CB11-47F5-9B8D-3F124838F6E0}" type="slidenum">
              <a:rPr lang="en-IN" smtClean="0"/>
              <a:t>‹#›</a:t>
            </a:fld>
            <a:endParaRPr lang="en-IN"/>
          </a:p>
        </p:txBody>
      </p:sp>
    </p:spTree>
    <p:extLst>
      <p:ext uri="{BB962C8B-B14F-4D97-AF65-F5344CB8AC3E}">
        <p14:creationId xmlns:p14="http://schemas.microsoft.com/office/powerpoint/2010/main" val="55369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13C0C8E-CB11-47F5-9B8D-3F124838F6E0}" type="slidenum">
              <a:rPr lang="en-IN" smtClean="0"/>
              <a:t>59</a:t>
            </a:fld>
            <a:endParaRPr lang="en-IN"/>
          </a:p>
        </p:txBody>
      </p:sp>
    </p:spTree>
    <p:extLst>
      <p:ext uri="{BB962C8B-B14F-4D97-AF65-F5344CB8AC3E}">
        <p14:creationId xmlns:p14="http://schemas.microsoft.com/office/powerpoint/2010/main" val="184030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1C7EC-0464-4B22-84F1-7EA3BDD760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86A25F85-D22D-49FD-A006-55F668B93B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55E7E4ED-E166-4F07-AE9E-6FF1523FB8D6}"/>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5" name="Footer Placeholder 4">
            <a:extLst>
              <a:ext uri="{FF2B5EF4-FFF2-40B4-BE49-F238E27FC236}">
                <a16:creationId xmlns="" xmlns:a16="http://schemas.microsoft.com/office/drawing/2014/main" id="{AD5D476D-4443-44B3-9606-A7BD5CD135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C717074-40B2-49A9-B0A5-A368AE9E2C40}"/>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2822712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F40E40-9ADB-46AE-AF2E-64D94A2DFA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542127EF-1D46-43CC-8128-F944E7144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D6A4B99-401D-458A-8ECC-62794F79E5FA}"/>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5" name="Footer Placeholder 4">
            <a:extLst>
              <a:ext uri="{FF2B5EF4-FFF2-40B4-BE49-F238E27FC236}">
                <a16:creationId xmlns="" xmlns:a16="http://schemas.microsoft.com/office/drawing/2014/main" id="{D389CE5C-B043-4BE0-91F3-1AAD464F75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61136761-0C00-49D1-8453-2223390E0F7C}"/>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339378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65AA51E-0345-4CC1-A83E-D40B464332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8DEE680F-C267-47A9-A09A-7EF9E1A38E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1DEFDFB-F143-466F-B445-D0D6B12D0F6C}"/>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5" name="Footer Placeholder 4">
            <a:extLst>
              <a:ext uri="{FF2B5EF4-FFF2-40B4-BE49-F238E27FC236}">
                <a16:creationId xmlns="" xmlns:a16="http://schemas.microsoft.com/office/drawing/2014/main" id="{97A2DD15-32ED-49C5-9C1A-E00FF9B0CC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B297822-A02A-4A65-A43A-613C95807A79}"/>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2392508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D8224F-2644-4DED-80DB-5FB306E979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6972371-57F2-48E4-94A4-96FC937611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6E9C3DC-10CD-416E-9548-3A99B95BE19E}"/>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5" name="Footer Placeholder 4">
            <a:extLst>
              <a:ext uri="{FF2B5EF4-FFF2-40B4-BE49-F238E27FC236}">
                <a16:creationId xmlns="" xmlns:a16="http://schemas.microsoft.com/office/drawing/2014/main" id="{D5D39DE6-D379-4F88-8FF9-9A996A8DDE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76C2F1C-6A9A-48FE-8C43-B25DA06F7310}"/>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1501096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5F538C-287F-4BC6-82F9-289140EA33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648DC64-227F-4802-974C-555ACB215F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A68A38-821F-44C6-AE56-11CB467211BD}"/>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5" name="Footer Placeholder 4">
            <a:extLst>
              <a:ext uri="{FF2B5EF4-FFF2-40B4-BE49-F238E27FC236}">
                <a16:creationId xmlns="" xmlns:a16="http://schemas.microsoft.com/office/drawing/2014/main" id="{5CBEF436-4A27-4544-935E-7CC703819E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ED05440-727B-4402-A5E1-20CE9720D421}"/>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555583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D1A4D1-50F5-48FC-96EB-E5D3AF2B0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34578CE-E43D-4425-B61D-01CAB45EC5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F8768C89-9443-44C4-9E44-9D1AE33673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0AFDC941-DB13-45FC-84DD-9974A22897E9}"/>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6" name="Footer Placeholder 5">
            <a:extLst>
              <a:ext uri="{FF2B5EF4-FFF2-40B4-BE49-F238E27FC236}">
                <a16:creationId xmlns="" xmlns:a16="http://schemas.microsoft.com/office/drawing/2014/main" id="{56BA28B9-5DDF-4605-9BD8-5A4BE296F9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F7D7FA4-7638-4088-9E7A-99B65569E140}"/>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1359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3C1F01-A064-42C4-BDF7-9283B4BEF4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B3397E0-9295-49CB-81D9-3A6B99EB05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1439C85-36E2-44D6-95D7-999B506C62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C0706C37-A5FE-48E0-9878-5B304CA64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CA31D31-C381-457D-9CDC-C2F6BB300A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A06D7AA6-A72C-4E7C-AE2C-D04909245128}"/>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8" name="Footer Placeholder 7">
            <a:extLst>
              <a:ext uri="{FF2B5EF4-FFF2-40B4-BE49-F238E27FC236}">
                <a16:creationId xmlns="" xmlns:a16="http://schemas.microsoft.com/office/drawing/2014/main" id="{75FF0399-F0FB-4934-9AE5-17885B151E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8DAC03E5-20D7-459A-8946-331FCC368494}"/>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33027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85FCD0-27FD-4B68-9840-7FA8C7FD89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FB05A8F4-9EAC-4C9A-898B-EA3E2477759F}"/>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4" name="Footer Placeholder 3">
            <a:extLst>
              <a:ext uri="{FF2B5EF4-FFF2-40B4-BE49-F238E27FC236}">
                <a16:creationId xmlns="" xmlns:a16="http://schemas.microsoft.com/office/drawing/2014/main" id="{6C9D4D26-CB69-46B7-8774-754FF9D4DB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0810096F-CBD9-4147-A073-10543285CA57}"/>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302221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0141C0F-8F7F-4D93-BC17-102590AA857F}"/>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3" name="Footer Placeholder 2">
            <a:extLst>
              <a:ext uri="{FF2B5EF4-FFF2-40B4-BE49-F238E27FC236}">
                <a16:creationId xmlns="" xmlns:a16="http://schemas.microsoft.com/office/drawing/2014/main" id="{24B59BF6-A1FC-4811-9B91-01D60277CB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A6BF5761-ED26-4FF1-8A64-BB6B674083BD}"/>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3275355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AE452B-C368-4D69-A48B-35FE4CE1D8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1F013E5-5850-4B6B-BE14-6DFCA0DAB7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F01EC010-CFA0-435E-BB1D-F3144A48E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B5EBDB1-3F6F-4213-8C32-059369CF9F27}"/>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6" name="Footer Placeholder 5">
            <a:extLst>
              <a:ext uri="{FF2B5EF4-FFF2-40B4-BE49-F238E27FC236}">
                <a16:creationId xmlns="" xmlns:a16="http://schemas.microsoft.com/office/drawing/2014/main" id="{9300AD2E-7548-443B-BC21-65CCF40E43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2767902-7E8B-45C9-8F67-0C551903C4A0}"/>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98781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B5544-4BD9-446B-AC36-4902D002C7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212E2D9D-79E3-4BC6-9CC0-FAFFDCEDB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54B3A47C-1D83-4064-90D6-FD401F0F0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EEE6DEA-6A12-4BC3-8B4D-851B7257C91D}"/>
              </a:ext>
            </a:extLst>
          </p:cNvPr>
          <p:cNvSpPr>
            <a:spLocks noGrp="1"/>
          </p:cNvSpPr>
          <p:nvPr>
            <p:ph type="dt" sz="half" idx="10"/>
          </p:nvPr>
        </p:nvSpPr>
        <p:spPr/>
        <p:txBody>
          <a:bodyPr/>
          <a:lstStyle/>
          <a:p>
            <a:fld id="{C59960F1-106E-480C-8E2C-426E8FBA2BD5}" type="datetimeFigureOut">
              <a:rPr lang="en-IN" smtClean="0"/>
              <a:t>16-08-2021</a:t>
            </a:fld>
            <a:endParaRPr lang="en-IN"/>
          </a:p>
        </p:txBody>
      </p:sp>
      <p:sp>
        <p:nvSpPr>
          <p:cNvPr id="6" name="Footer Placeholder 5">
            <a:extLst>
              <a:ext uri="{FF2B5EF4-FFF2-40B4-BE49-F238E27FC236}">
                <a16:creationId xmlns="" xmlns:a16="http://schemas.microsoft.com/office/drawing/2014/main" id="{BAED37D9-31A1-45D3-B8DC-CEE7071D41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EA388AD1-650B-4EAA-869E-A1AA93B8F950}"/>
              </a:ext>
            </a:extLst>
          </p:cNvPr>
          <p:cNvSpPr>
            <a:spLocks noGrp="1"/>
          </p:cNvSpPr>
          <p:nvPr>
            <p:ph type="sldNum" sz="quarter" idx="12"/>
          </p:nvPr>
        </p:nvSpPr>
        <p:spPr/>
        <p:txBody>
          <a:bodyPr/>
          <a:lstStyle/>
          <a:p>
            <a:fld id="{28A08D5E-6A78-4A75-8327-A6C14DDDD300}" type="slidenum">
              <a:rPr lang="en-IN" smtClean="0"/>
              <a:t>‹#›</a:t>
            </a:fld>
            <a:endParaRPr lang="en-IN"/>
          </a:p>
        </p:txBody>
      </p:sp>
    </p:spTree>
    <p:extLst>
      <p:ext uri="{BB962C8B-B14F-4D97-AF65-F5344CB8AC3E}">
        <p14:creationId xmlns:p14="http://schemas.microsoft.com/office/powerpoint/2010/main" val="392957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85A035D-C40C-4CD7-B443-5BDC03AD46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31707403-B359-4137-944B-7E1256EC62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7B96072-08B7-4657-A194-6DB0229AD1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960F1-106E-480C-8E2C-426E8FBA2BD5}" type="datetimeFigureOut">
              <a:rPr lang="en-IN" smtClean="0"/>
              <a:t>16-08-2021</a:t>
            </a:fld>
            <a:endParaRPr lang="en-IN"/>
          </a:p>
        </p:txBody>
      </p:sp>
      <p:sp>
        <p:nvSpPr>
          <p:cNvPr id="5" name="Footer Placeholder 4">
            <a:extLst>
              <a:ext uri="{FF2B5EF4-FFF2-40B4-BE49-F238E27FC236}">
                <a16:creationId xmlns="" xmlns:a16="http://schemas.microsoft.com/office/drawing/2014/main" id="{446F61E9-1B7D-421C-9E48-6FB87D4722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02F7E346-66F2-4138-B2A7-4ECBCA998B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08D5E-6A78-4A75-8327-A6C14DDDD300}" type="slidenum">
              <a:rPr lang="en-IN" smtClean="0"/>
              <a:t>‹#›</a:t>
            </a:fld>
            <a:endParaRPr lang="en-IN"/>
          </a:p>
        </p:txBody>
      </p:sp>
    </p:spTree>
    <p:extLst>
      <p:ext uri="{BB962C8B-B14F-4D97-AF65-F5344CB8AC3E}">
        <p14:creationId xmlns:p14="http://schemas.microsoft.com/office/powerpoint/2010/main" val="361072309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hyperlink" Target="https://www.javatpoint.com/mysql-unique-ke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javatpoint.com/mysql-primary-ke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javatpoint.com/mysql-foreign-ke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techonthenet.com/mysql/select.ph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javatpoint.com/api-full-for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javatpoint.com/mysql-join"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javatpoint.com/mysql-insert" TargetMode="External"/><Relationship Id="rId2" Type="http://schemas.openxmlformats.org/officeDocument/2006/relationships/hyperlink" Target="https://www.javatpoint.com/sql-tutorial" TargetMode="External"/><Relationship Id="rId1" Type="http://schemas.openxmlformats.org/officeDocument/2006/relationships/slideLayout" Target="../slideLayouts/slideLayout2.xml"/><Relationship Id="rId6" Type="http://schemas.openxmlformats.org/officeDocument/2006/relationships/hyperlink" Target="https://phoenixnap.com/kb/mysql-trigger" TargetMode="External"/><Relationship Id="rId5" Type="http://schemas.openxmlformats.org/officeDocument/2006/relationships/hyperlink" Target="https://www.javatpoint.com/mysql-delete" TargetMode="External"/><Relationship Id="rId4" Type="http://schemas.openxmlformats.org/officeDocument/2006/relationships/hyperlink" Target="https://www.javatpoint.com/mysql-update"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javatpoint.com/mysql-after-insert-trigger" TargetMode="External"/><Relationship Id="rId7" Type="http://schemas.openxmlformats.org/officeDocument/2006/relationships/hyperlink" Target="https://www.javatpoint.com/mysql-after-delete-trigger" TargetMode="External"/><Relationship Id="rId2" Type="http://schemas.openxmlformats.org/officeDocument/2006/relationships/hyperlink" Target="https://www.javatpoint.com/mysql-before-insert-trigger" TargetMode="External"/><Relationship Id="rId1" Type="http://schemas.openxmlformats.org/officeDocument/2006/relationships/slideLayout" Target="../slideLayouts/slideLayout2.xml"/><Relationship Id="rId6" Type="http://schemas.openxmlformats.org/officeDocument/2006/relationships/hyperlink" Target="https://www.javatpoint.com/mysql-before-delete-trigger" TargetMode="External"/><Relationship Id="rId5" Type="http://schemas.openxmlformats.org/officeDocument/2006/relationships/hyperlink" Target="https://www.javatpoint.com/mysql-after-update-trigger" TargetMode="External"/><Relationship Id="rId4" Type="http://schemas.openxmlformats.org/officeDocument/2006/relationships/hyperlink" Target="https://www.javatpoint.com/mysql-before-update-trigge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ved=2ahUKEwjH7Iu47LnxAhVZ7HMBHRZVAE4QFjALegQIAxAD&amp;url=https://www.w3schools.com/sql/sql_join.asp&amp;usg=AOvVaw18qre3Ole69Y5XExri0pYU" TargetMode="External"/><Relationship Id="rId2" Type="http://schemas.openxmlformats.org/officeDocument/2006/relationships/hyperlink" Target="https://www.javatpoint.com/mysql-join"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5492F-8858-4FC9-96F8-6E0DB56D0493}"/>
              </a:ext>
            </a:extLst>
          </p:cNvPr>
          <p:cNvSpPr>
            <a:spLocks noGrp="1"/>
          </p:cNvSpPr>
          <p:nvPr>
            <p:ph type="ctrTitle"/>
          </p:nvPr>
        </p:nvSpPr>
        <p:spPr>
          <a:xfrm>
            <a:off x="1524000" y="1122363"/>
            <a:ext cx="9144000" cy="4712380"/>
          </a:xfrm>
        </p:spPr>
        <p:txBody>
          <a:bodyPr/>
          <a:lstStyle/>
          <a:p>
            <a:endParaRPr lang="en-IN" dirty="0"/>
          </a:p>
        </p:txBody>
      </p:sp>
      <p:pic>
        <p:nvPicPr>
          <p:cNvPr id="5" name="Picture 4">
            <a:extLst>
              <a:ext uri="{FF2B5EF4-FFF2-40B4-BE49-F238E27FC236}">
                <a16:creationId xmlns="" xmlns:a16="http://schemas.microsoft.com/office/drawing/2014/main" id="{23D6CC15-6001-49ED-9B68-B4C8094E0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22363"/>
            <a:ext cx="9144000" cy="4712380"/>
          </a:xfrm>
          <a:prstGeom prst="rect">
            <a:avLst/>
          </a:prstGeom>
        </p:spPr>
      </p:pic>
    </p:spTree>
    <p:extLst>
      <p:ext uri="{BB962C8B-B14F-4D97-AF65-F5344CB8AC3E}">
        <p14:creationId xmlns:p14="http://schemas.microsoft.com/office/powerpoint/2010/main" val="340885337"/>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0344C9-B73C-4230-A95C-B1BAFCB27B29}"/>
              </a:ext>
            </a:extLst>
          </p:cNvPr>
          <p:cNvSpPr>
            <a:spLocks noGrp="1"/>
          </p:cNvSpPr>
          <p:nvPr>
            <p:ph type="title"/>
          </p:nvPr>
        </p:nvSpPr>
        <p:spPr/>
        <p:txBody>
          <a:bodyPr/>
          <a:lstStyle/>
          <a:p>
            <a:r>
              <a:rPr lang="en-IN" b="1" dirty="0"/>
              <a:t>Datatypes of MySQL</a:t>
            </a:r>
            <a:endParaRPr lang="en-IN" dirty="0"/>
          </a:p>
        </p:txBody>
      </p:sp>
      <p:pic>
        <p:nvPicPr>
          <p:cNvPr id="5" name="Content Placeholder 4">
            <a:extLst>
              <a:ext uri="{FF2B5EF4-FFF2-40B4-BE49-F238E27FC236}">
                <a16:creationId xmlns="" xmlns:a16="http://schemas.microsoft.com/office/drawing/2014/main" id="{99E53A8C-CE7B-4D7B-A71A-4034C79A2D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890" t="18085" r="25838"/>
          <a:stretch/>
        </p:blipFill>
        <p:spPr>
          <a:xfrm>
            <a:off x="2786743" y="1553029"/>
            <a:ext cx="6125028" cy="4623934"/>
          </a:xfrm>
        </p:spPr>
      </p:pic>
    </p:spTree>
    <p:extLst>
      <p:ext uri="{BB962C8B-B14F-4D97-AF65-F5344CB8AC3E}">
        <p14:creationId xmlns:p14="http://schemas.microsoft.com/office/powerpoint/2010/main" val="225557796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28819A1-E191-4571-89B3-6A70AE60C0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26" t="17084" r="16521" b="14202"/>
          <a:stretch/>
        </p:blipFill>
        <p:spPr>
          <a:xfrm>
            <a:off x="1683657" y="1088571"/>
            <a:ext cx="8069943" cy="4963886"/>
          </a:xfrm>
        </p:spPr>
      </p:pic>
    </p:spTree>
    <p:extLst>
      <p:ext uri="{BB962C8B-B14F-4D97-AF65-F5344CB8AC3E}">
        <p14:creationId xmlns:p14="http://schemas.microsoft.com/office/powerpoint/2010/main" val="405303062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 xmlns:a16="http://schemas.microsoft.com/office/drawing/2014/main" id="{6ACE35A4-BB72-4C0A-BD6A-786850F5CE8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890" t="17084" r="18416" b="14202"/>
          <a:stretch/>
        </p:blipFill>
        <p:spPr>
          <a:xfrm>
            <a:off x="1886857" y="1045029"/>
            <a:ext cx="8040913" cy="4513942"/>
          </a:xfrm>
        </p:spPr>
      </p:pic>
    </p:spTree>
    <p:extLst>
      <p:ext uri="{BB962C8B-B14F-4D97-AF65-F5344CB8AC3E}">
        <p14:creationId xmlns:p14="http://schemas.microsoft.com/office/powerpoint/2010/main" val="73011311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B7A7C6A-F949-4938-AC4B-BADE570CC4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663" t="17751" r="18716" b="18539"/>
          <a:stretch/>
        </p:blipFill>
        <p:spPr>
          <a:xfrm>
            <a:off x="1538513" y="1349829"/>
            <a:ext cx="8360229" cy="4470400"/>
          </a:xfrm>
        </p:spPr>
      </p:pic>
    </p:spTree>
    <p:extLst>
      <p:ext uri="{BB962C8B-B14F-4D97-AF65-F5344CB8AC3E}">
        <p14:creationId xmlns:p14="http://schemas.microsoft.com/office/powerpoint/2010/main" val="1359619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946CC1-AE8F-4C92-A719-B880F98E691B}"/>
              </a:ext>
            </a:extLst>
          </p:cNvPr>
          <p:cNvSpPr>
            <a:spLocks noGrp="1"/>
          </p:cNvSpPr>
          <p:nvPr>
            <p:ph type="title"/>
          </p:nvPr>
        </p:nvSpPr>
        <p:spPr>
          <a:xfrm>
            <a:off x="838200" y="365126"/>
            <a:ext cx="10515600" cy="520246"/>
          </a:xfrm>
        </p:spPr>
        <p:txBody>
          <a:bodyPr>
            <a:normAutofit fontScale="90000"/>
          </a:bodyPr>
          <a:lstStyle/>
          <a:p>
            <a:r>
              <a:rPr lang="en-IN" b="1" dirty="0"/>
              <a:t>Creating</a:t>
            </a:r>
            <a:r>
              <a:rPr lang="en-IN" dirty="0"/>
              <a:t> </a:t>
            </a:r>
            <a:r>
              <a:rPr lang="en-IN" b="1" dirty="0"/>
              <a:t>a database in MySQL workbench</a:t>
            </a:r>
          </a:p>
        </p:txBody>
      </p:sp>
      <p:pic>
        <p:nvPicPr>
          <p:cNvPr id="5" name="Content Placeholder 4">
            <a:extLst>
              <a:ext uri="{FF2B5EF4-FFF2-40B4-BE49-F238E27FC236}">
                <a16:creationId xmlns="" xmlns:a16="http://schemas.microsoft.com/office/drawing/2014/main" id="{0375B122-377D-4BE6-AE9C-63C247D14DA0}"/>
              </a:ext>
            </a:extLst>
          </p:cNvPr>
          <p:cNvPicPr>
            <a:picLocks noGrp="1" noChangeAspect="1"/>
          </p:cNvPicPr>
          <p:nvPr>
            <p:ph idx="1"/>
          </p:nvPr>
        </p:nvPicPr>
        <p:blipFill rotWithShape="1">
          <a:blip r:embed="rId2"/>
          <a:srcRect l="7487" t="12975" r="5160" b="5890"/>
          <a:stretch/>
        </p:blipFill>
        <p:spPr>
          <a:xfrm>
            <a:off x="478973" y="1003752"/>
            <a:ext cx="5834743" cy="2915104"/>
          </a:xfr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250"/>
          <a:stretch/>
        </p:blipFill>
        <p:spPr bwMode="auto">
          <a:xfrm>
            <a:off x="4702628" y="3918856"/>
            <a:ext cx="6807201" cy="2939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86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C46AB0A-309F-4B89-BAD5-A944614F57A9}"/>
              </a:ext>
            </a:extLst>
          </p:cNvPr>
          <p:cNvPicPr>
            <a:picLocks noGrp="1" noChangeAspect="1"/>
          </p:cNvPicPr>
          <p:nvPr>
            <p:ph idx="1"/>
          </p:nvPr>
        </p:nvPicPr>
        <p:blipFill rotWithShape="1">
          <a:blip r:embed="rId2"/>
          <a:srcRect l="7805" t="7744" r="20369" b="13202"/>
          <a:stretch/>
        </p:blipFill>
        <p:spPr>
          <a:xfrm>
            <a:off x="725714" y="522516"/>
            <a:ext cx="5558971" cy="2356898"/>
          </a:xfrm>
        </p:spPr>
      </p:pic>
      <p:pic>
        <p:nvPicPr>
          <p:cNvPr id="7" name="Picture 6">
            <a:extLst>
              <a:ext uri="{FF2B5EF4-FFF2-40B4-BE49-F238E27FC236}">
                <a16:creationId xmlns="" xmlns:a16="http://schemas.microsoft.com/office/drawing/2014/main" id="{3271A33E-788D-41F9-A788-8249F3CB7636}"/>
              </a:ext>
            </a:extLst>
          </p:cNvPr>
          <p:cNvPicPr>
            <a:picLocks noChangeAspect="1"/>
          </p:cNvPicPr>
          <p:nvPr/>
        </p:nvPicPr>
        <p:blipFill rotWithShape="1">
          <a:blip r:embed="rId3"/>
          <a:srcRect l="7857" t="7598" r="4048" b="5717"/>
          <a:stretch/>
        </p:blipFill>
        <p:spPr>
          <a:xfrm>
            <a:off x="4644571" y="3207657"/>
            <a:ext cx="7053945" cy="3256784"/>
          </a:xfrm>
          <a:prstGeom prst="rect">
            <a:avLst/>
          </a:prstGeom>
        </p:spPr>
      </p:pic>
    </p:spTree>
    <p:extLst>
      <p:ext uri="{BB962C8B-B14F-4D97-AF65-F5344CB8AC3E}">
        <p14:creationId xmlns:p14="http://schemas.microsoft.com/office/powerpoint/2010/main" val="56636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5436"/>
          <a:stretch/>
        </p:blipFill>
        <p:spPr bwMode="auto">
          <a:xfrm>
            <a:off x="788846" y="639083"/>
            <a:ext cx="6381212" cy="2713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407"/>
          <a:stretch/>
        </p:blipFill>
        <p:spPr bwMode="auto">
          <a:xfrm>
            <a:off x="4513942" y="3316514"/>
            <a:ext cx="7024915" cy="3294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775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725" r="17666"/>
          <a:stretch/>
        </p:blipFill>
        <p:spPr>
          <a:xfrm>
            <a:off x="228600" y="3209926"/>
            <a:ext cx="6489700" cy="3330574"/>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480" r="16667"/>
          <a:stretch/>
        </p:blipFill>
        <p:spPr>
          <a:xfrm>
            <a:off x="6896100" y="3209926"/>
            <a:ext cx="5156200" cy="335074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849" r="11616"/>
          <a:stretch/>
        </p:blipFill>
        <p:spPr>
          <a:xfrm>
            <a:off x="3314700" y="336551"/>
            <a:ext cx="4584700" cy="2635249"/>
          </a:xfrm>
          <a:prstGeom prst="rect">
            <a:avLst/>
          </a:prstGeom>
        </p:spPr>
      </p:pic>
      <p:sp>
        <p:nvSpPr>
          <p:cNvPr id="8" name="Rectangle 7"/>
          <p:cNvSpPr/>
          <p:nvPr/>
        </p:nvSpPr>
        <p:spPr>
          <a:xfrm>
            <a:off x="660400" y="812800"/>
            <a:ext cx="2324100" cy="660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smtClean="0"/>
              <a:t>DATABASE: SHOP</a:t>
            </a:r>
            <a:endParaRPr lang="en-IN" b="1" dirty="0"/>
          </a:p>
        </p:txBody>
      </p:sp>
    </p:spTree>
    <p:extLst>
      <p:ext uri="{BB962C8B-B14F-4D97-AF65-F5344CB8AC3E}">
        <p14:creationId xmlns:p14="http://schemas.microsoft.com/office/powerpoint/2010/main" val="302229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9099" r="8546" b="7115"/>
          <a:stretch/>
        </p:blipFill>
        <p:spPr>
          <a:xfrm>
            <a:off x="5600700" y="3308068"/>
            <a:ext cx="6362700" cy="3397532"/>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206" r="9723" b="6324"/>
          <a:stretch/>
        </p:blipFill>
        <p:spPr>
          <a:xfrm>
            <a:off x="622300" y="339725"/>
            <a:ext cx="6438900" cy="3479483"/>
          </a:xfrm>
          <a:prstGeom prst="rect">
            <a:avLst/>
          </a:prstGeom>
        </p:spPr>
      </p:pic>
    </p:spTree>
    <p:extLst>
      <p:ext uri="{BB962C8B-B14F-4D97-AF65-F5344CB8AC3E}">
        <p14:creationId xmlns:p14="http://schemas.microsoft.com/office/powerpoint/2010/main" val="18948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7972" r="10460" b="5947"/>
          <a:stretch/>
        </p:blipFill>
        <p:spPr>
          <a:xfrm>
            <a:off x="307975" y="339726"/>
            <a:ext cx="6892925" cy="2962274"/>
          </a:xfrm>
        </p:spPr>
      </p:pic>
      <p:sp>
        <p:nvSpPr>
          <p:cNvPr id="4" name="AutoShape 2" descr="blob:https://web.whatsapp.com/69b8d8b1-a37f-4a01-adae-410ab4362d0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1033" r="11033" b="6239"/>
          <a:stretch/>
        </p:blipFill>
        <p:spPr>
          <a:xfrm>
            <a:off x="5016500" y="3390900"/>
            <a:ext cx="6908800" cy="3200398"/>
          </a:xfrm>
          <a:prstGeom prst="rect">
            <a:avLst/>
          </a:prstGeom>
        </p:spPr>
      </p:pic>
    </p:spTree>
    <p:extLst>
      <p:ext uri="{BB962C8B-B14F-4D97-AF65-F5344CB8AC3E}">
        <p14:creationId xmlns:p14="http://schemas.microsoft.com/office/powerpoint/2010/main" val="3199055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5F9D35-209E-4AED-A714-8B8F80F7526F}"/>
              </a:ext>
            </a:extLst>
          </p:cNvPr>
          <p:cNvSpPr>
            <a:spLocks noGrp="1"/>
          </p:cNvSpPr>
          <p:nvPr>
            <p:ph type="title"/>
          </p:nvPr>
        </p:nvSpPr>
        <p:spPr>
          <a:xfrm>
            <a:off x="838200" y="365125"/>
            <a:ext cx="10515600" cy="701675"/>
          </a:xfrm>
        </p:spPr>
        <p:txBody>
          <a:bodyPr/>
          <a:lstStyle/>
          <a:p>
            <a:r>
              <a:rPr lang="en-IN" b="1" dirty="0"/>
              <a:t>What is MYSQL?</a:t>
            </a:r>
          </a:p>
        </p:txBody>
      </p:sp>
      <p:sp>
        <p:nvSpPr>
          <p:cNvPr id="3" name="Content Placeholder 2">
            <a:extLst>
              <a:ext uri="{FF2B5EF4-FFF2-40B4-BE49-F238E27FC236}">
                <a16:creationId xmlns="" xmlns:a16="http://schemas.microsoft.com/office/drawing/2014/main" id="{E941523E-CF07-445E-AE11-0ED9A197CD9D}"/>
              </a:ext>
            </a:extLst>
          </p:cNvPr>
          <p:cNvSpPr>
            <a:spLocks noGrp="1"/>
          </p:cNvSpPr>
          <p:nvPr>
            <p:ph idx="1"/>
          </p:nvPr>
        </p:nvSpPr>
        <p:spPr>
          <a:xfrm>
            <a:off x="838200" y="1308100"/>
            <a:ext cx="10515600" cy="5168900"/>
          </a:xfrm>
        </p:spPr>
        <p:txBody>
          <a:bodyPr>
            <a:normAutofit/>
          </a:bodyPr>
          <a:lstStyle/>
          <a:p>
            <a:r>
              <a:rPr lang="en-US" sz="2000" dirty="0">
                <a:latin typeface="Times New Roman" panose="02020603050405020304" pitchFamily="18" charset="0"/>
                <a:cs typeface="Times New Roman" panose="02020603050405020304" pitchFamily="18" charset="0"/>
              </a:rPr>
              <a:t>MySQL is currently the most popular database management system software used for managing the relational database.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open-source database software, which is supported by Oracle Company. It is fast, scalable, and easy to use database management system in comparison with Microsoft SQL Server and Oracle Database.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MySQL </a:t>
            </a:r>
            <a:r>
              <a:rPr lang="en-IN" sz="2000" dirty="0">
                <a:latin typeface="Times New Roman" panose="02020603050405020304" pitchFamily="18" charset="0"/>
                <a:cs typeface="Times New Roman" panose="02020603050405020304" pitchFamily="18" charset="0"/>
              </a:rPr>
              <a:t>is the </a:t>
            </a:r>
            <a:r>
              <a:rPr lang="en-IN" sz="2000" dirty="0" smtClean="0">
                <a:latin typeface="Times New Roman" panose="02020603050405020304" pitchFamily="18" charset="0"/>
                <a:cs typeface="Times New Roman" panose="02020603050405020304" pitchFamily="18" charset="0"/>
              </a:rPr>
              <a:t>relational </a:t>
            </a:r>
            <a:r>
              <a:rPr lang="en-IN" sz="2000" dirty="0">
                <a:latin typeface="Times New Roman" panose="02020603050405020304" pitchFamily="18" charset="0"/>
                <a:cs typeface="Times New Roman" panose="02020603050405020304" pitchFamily="18" charset="0"/>
              </a:rPr>
              <a:t>database management system.</a:t>
            </a:r>
          </a:p>
          <a:p>
            <a:r>
              <a:rPr lang="en-IN" sz="2000" dirty="0">
                <a:latin typeface="Times New Roman" panose="02020603050405020304" pitchFamily="18" charset="0"/>
                <a:cs typeface="Times New Roman" panose="02020603050405020304" pitchFamily="18" charset="0"/>
              </a:rPr>
              <a:t>MySQL used for developing web based software development.</a:t>
            </a:r>
          </a:p>
          <a:p>
            <a:r>
              <a:rPr lang="en-IN" sz="2000" dirty="0">
                <a:latin typeface="Times New Roman" panose="02020603050405020304" pitchFamily="18" charset="0"/>
                <a:cs typeface="Times New Roman" panose="02020603050405020304" pitchFamily="18" charset="0"/>
              </a:rPr>
              <a:t>Developed by Company MySQL </a:t>
            </a:r>
            <a:r>
              <a:rPr lang="en-IN" sz="2000" dirty="0" smtClean="0">
                <a:latin typeface="Times New Roman" panose="02020603050405020304" pitchFamily="18" charset="0"/>
                <a:cs typeface="Times New Roman" panose="02020603050405020304" pitchFamily="18" charset="0"/>
              </a:rPr>
              <a:t>AB</a:t>
            </a:r>
            <a:r>
              <a:rPr lang="en-IN" sz="2000" dirty="0">
                <a:latin typeface="Times New Roman" panose="02020603050405020304" pitchFamily="18" charset="0"/>
                <a:cs typeface="Times New Roman" panose="02020603050405020304" pitchFamily="18" charset="0"/>
              </a:rPr>
              <a:t> </a:t>
            </a:r>
            <a:r>
              <a:rPr lang="en-IN" sz="2000" b="1" dirty="0"/>
              <a:t>a Swedish </a:t>
            </a:r>
            <a:r>
              <a:rPr lang="en-IN" sz="2000" b="1" dirty="0" smtClean="0"/>
              <a:t>company</a:t>
            </a:r>
            <a:r>
              <a:rPr lang="en-IN" sz="2000" dirty="0" smtClean="0"/>
              <a:t>.</a:t>
            </a:r>
          </a:p>
          <a:p>
            <a:pPr marL="0" indent="0">
              <a:buNone/>
            </a:pPr>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925" y="4441825"/>
            <a:ext cx="4552950" cy="1733550"/>
          </a:xfrm>
          <a:prstGeom prst="rect">
            <a:avLst/>
          </a:prstGeom>
        </p:spPr>
      </p:pic>
    </p:spTree>
    <p:extLst>
      <p:ext uri="{BB962C8B-B14F-4D97-AF65-F5344CB8AC3E}">
        <p14:creationId xmlns:p14="http://schemas.microsoft.com/office/powerpoint/2010/main" val="1886231202"/>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7375"/>
          </a:xfrm>
        </p:spPr>
        <p:txBody>
          <a:bodyPr>
            <a:normAutofit fontScale="90000"/>
          </a:bodyPr>
          <a:lstStyle/>
          <a:p>
            <a:r>
              <a:rPr lang="en-IN" b="1" dirty="0" smtClean="0"/>
              <a:t>ER-Diagram:</a:t>
            </a:r>
            <a:endParaRPr lang="en-IN" b="1" dirty="0"/>
          </a:p>
        </p:txBody>
      </p:sp>
      <p:sp>
        <p:nvSpPr>
          <p:cNvPr id="3" name="Content Placeholder 2"/>
          <p:cNvSpPr>
            <a:spLocks noGrp="1"/>
          </p:cNvSpPr>
          <p:nvPr>
            <p:ph idx="1"/>
          </p:nvPr>
        </p:nvSpPr>
        <p:spPr>
          <a:xfrm>
            <a:off x="342900" y="1104900"/>
            <a:ext cx="11569700" cy="5448300"/>
          </a:xfrm>
        </p:spPr>
        <p:txBody>
          <a:bodyPr/>
          <a:lstStyle/>
          <a:p>
            <a:r>
              <a:rPr lang="en-US" dirty="0"/>
              <a:t>An ER diagram shows the relationship among entity sets. An entity set is a group of similar entities and these entities can have attributes. </a:t>
            </a:r>
            <a:endParaRPr lang="en-IN"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475" t="47049" r="34994" b="18056"/>
          <a:stretch/>
        </p:blipFill>
        <p:spPr bwMode="auto">
          <a:xfrm>
            <a:off x="6629400" y="2298700"/>
            <a:ext cx="514350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6700" y="2404239"/>
            <a:ext cx="6096000" cy="2862322"/>
          </a:xfrm>
          <a:prstGeom prst="rect">
            <a:avLst/>
          </a:prstGeom>
        </p:spPr>
        <p:txBody>
          <a:bodyPr>
            <a:spAutoFit/>
          </a:bodyPr>
          <a:lstStyle/>
          <a:p>
            <a:r>
              <a:rPr lang="en-US" b="1" dirty="0"/>
              <a:t>Rectangle</a:t>
            </a:r>
            <a:r>
              <a:rPr lang="en-US" dirty="0"/>
              <a:t>: Represents Entity sets.</a:t>
            </a:r>
            <a:br>
              <a:rPr lang="en-US" dirty="0"/>
            </a:br>
            <a:r>
              <a:rPr lang="en-US" b="1" dirty="0"/>
              <a:t>Ellipses</a:t>
            </a:r>
            <a:r>
              <a:rPr lang="en-US" dirty="0"/>
              <a:t>: Attributes</a:t>
            </a:r>
            <a:br>
              <a:rPr lang="en-US" dirty="0"/>
            </a:br>
            <a:r>
              <a:rPr lang="en-US" b="1" dirty="0"/>
              <a:t>Diamonds</a:t>
            </a:r>
            <a:r>
              <a:rPr lang="en-US" dirty="0"/>
              <a:t>: Relationship Set</a:t>
            </a:r>
            <a:br>
              <a:rPr lang="en-US" dirty="0"/>
            </a:br>
            <a:r>
              <a:rPr lang="en-US" b="1" dirty="0"/>
              <a:t>Lines</a:t>
            </a:r>
            <a:r>
              <a:rPr lang="en-US" dirty="0"/>
              <a:t>: They link attributes to Entity Sets and Entity sets to Relationship Set</a:t>
            </a:r>
            <a:br>
              <a:rPr lang="en-US" dirty="0"/>
            </a:br>
            <a:r>
              <a:rPr lang="en-US" b="1" dirty="0"/>
              <a:t>Double Ellipses:</a:t>
            </a:r>
            <a:r>
              <a:rPr lang="en-US" dirty="0"/>
              <a:t> Multivalued Attributes</a:t>
            </a:r>
            <a:br>
              <a:rPr lang="en-US" dirty="0"/>
            </a:br>
            <a:r>
              <a:rPr lang="en-US" b="1" dirty="0"/>
              <a:t>Dashed Ellipses</a:t>
            </a:r>
            <a:r>
              <a:rPr lang="en-US" dirty="0"/>
              <a:t>: Derived Attributes</a:t>
            </a:r>
            <a:br>
              <a:rPr lang="en-US" dirty="0"/>
            </a:br>
            <a:r>
              <a:rPr lang="en-US" b="1" dirty="0"/>
              <a:t>Double Rectangles</a:t>
            </a:r>
            <a:r>
              <a:rPr lang="en-US" dirty="0"/>
              <a:t>: Weak Entity Sets</a:t>
            </a:r>
            <a:br>
              <a:rPr lang="en-US" dirty="0"/>
            </a:br>
            <a:r>
              <a:rPr lang="en-US" b="1" dirty="0"/>
              <a:t>Double Lines</a:t>
            </a:r>
            <a:r>
              <a:rPr lang="en-US" dirty="0"/>
              <a:t>: Total participation of an entity in a relationship set</a:t>
            </a:r>
            <a:endParaRPr lang="en-IN" dirty="0"/>
          </a:p>
        </p:txBody>
      </p:sp>
      <p:sp>
        <p:nvSpPr>
          <p:cNvPr id="5" name="Rectangle 4"/>
          <p:cNvSpPr/>
          <p:nvPr/>
        </p:nvSpPr>
        <p:spPr>
          <a:xfrm>
            <a:off x="266700" y="5393035"/>
            <a:ext cx="6096000" cy="923330"/>
          </a:xfrm>
          <a:prstGeom prst="rect">
            <a:avLst/>
          </a:prstGeom>
        </p:spPr>
        <p:txBody>
          <a:bodyPr>
            <a:spAutoFit/>
          </a:bodyPr>
          <a:lstStyle/>
          <a:p>
            <a:r>
              <a:rPr lang="en-US" dirty="0" smtClean="0"/>
              <a:t>1. Entity</a:t>
            </a:r>
            <a:r>
              <a:rPr lang="en-US" dirty="0"/>
              <a:t/>
            </a:r>
            <a:br>
              <a:rPr lang="en-US" dirty="0"/>
            </a:br>
            <a:r>
              <a:rPr lang="en-US" dirty="0"/>
              <a:t>2. Attribute</a:t>
            </a:r>
            <a:br>
              <a:rPr lang="en-US" dirty="0"/>
            </a:br>
            <a:r>
              <a:rPr lang="en-US" dirty="0"/>
              <a:t>3. Relationship</a:t>
            </a:r>
            <a:endParaRPr lang="en-IN" dirty="0"/>
          </a:p>
        </p:txBody>
      </p:sp>
      <p:pic>
        <p:nvPicPr>
          <p:cNvPr id="3076" name="Picture 4" descr="ER diagram entity example"/>
          <p:cNvPicPr>
            <a:picLocks noChangeAspect="1" noChangeArrowheads="1"/>
          </p:cNvPicPr>
          <p:nvPr/>
        </p:nvPicPr>
        <p:blipFill rotWithShape="1">
          <a:blip r:embed="rId3">
            <a:extLst>
              <a:ext uri="{28A0092B-C50C-407E-A947-70E740481C1C}">
                <a14:useLocalDpi xmlns:a14="http://schemas.microsoft.com/office/drawing/2010/main" val="0"/>
              </a:ext>
            </a:extLst>
          </a:blip>
          <a:srcRect b="24862"/>
          <a:stretch/>
        </p:blipFill>
        <p:spPr bwMode="auto">
          <a:xfrm>
            <a:off x="3470275" y="5130801"/>
            <a:ext cx="4762500" cy="86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304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R diagram one to one relationship exampl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4222"/>
          <a:stretch/>
        </p:blipFill>
        <p:spPr bwMode="auto">
          <a:xfrm>
            <a:off x="5346700" y="581025"/>
            <a:ext cx="4762500" cy="10826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450" y="894834"/>
            <a:ext cx="3774849" cy="369332"/>
          </a:xfrm>
          <a:prstGeom prst="rect">
            <a:avLst/>
          </a:prstGeom>
        </p:spPr>
        <p:txBody>
          <a:bodyPr wrap="square">
            <a:spAutoFit/>
          </a:bodyPr>
          <a:lstStyle/>
          <a:p>
            <a:r>
              <a:rPr lang="en-IN" b="1" dirty="0" smtClean="0"/>
              <a:t>One to One Relationship</a:t>
            </a:r>
            <a:endParaRPr lang="en-IN" b="1" dirty="0"/>
          </a:p>
        </p:txBody>
      </p:sp>
      <p:pic>
        <p:nvPicPr>
          <p:cNvPr id="6148" name="Picture 4" descr="ER diagram one to many relationship example"/>
          <p:cNvPicPr>
            <a:picLocks noChangeAspect="1" noChangeArrowheads="1"/>
          </p:cNvPicPr>
          <p:nvPr/>
        </p:nvPicPr>
        <p:blipFill rotWithShape="1">
          <a:blip r:embed="rId3">
            <a:extLst>
              <a:ext uri="{28A0092B-C50C-407E-A947-70E740481C1C}">
                <a14:useLocalDpi xmlns:a14="http://schemas.microsoft.com/office/drawing/2010/main" val="0"/>
              </a:ext>
            </a:extLst>
          </a:blip>
          <a:srcRect b="23556"/>
          <a:stretch/>
        </p:blipFill>
        <p:spPr bwMode="auto">
          <a:xfrm>
            <a:off x="5337175" y="2044700"/>
            <a:ext cx="4762500" cy="109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39791" y="2357477"/>
            <a:ext cx="2670218" cy="369332"/>
          </a:xfrm>
          <a:prstGeom prst="rect">
            <a:avLst/>
          </a:prstGeom>
        </p:spPr>
        <p:txBody>
          <a:bodyPr wrap="none">
            <a:spAutoFit/>
          </a:bodyPr>
          <a:lstStyle/>
          <a:p>
            <a:r>
              <a:rPr lang="en-IN" b="1" dirty="0"/>
              <a:t>One to Many Relationship</a:t>
            </a:r>
          </a:p>
        </p:txBody>
      </p:sp>
      <p:pic>
        <p:nvPicPr>
          <p:cNvPr id="6150" name="Picture 6" descr="ER diagram many to one relationship example"/>
          <p:cNvPicPr>
            <a:picLocks noChangeAspect="1" noChangeArrowheads="1"/>
          </p:cNvPicPr>
          <p:nvPr/>
        </p:nvPicPr>
        <p:blipFill rotWithShape="1">
          <a:blip r:embed="rId4">
            <a:extLst>
              <a:ext uri="{28A0092B-C50C-407E-A947-70E740481C1C}">
                <a14:useLocalDpi xmlns:a14="http://schemas.microsoft.com/office/drawing/2010/main" val="0"/>
              </a:ext>
            </a:extLst>
          </a:blip>
          <a:srcRect b="24889"/>
          <a:stretch/>
        </p:blipFill>
        <p:spPr bwMode="auto">
          <a:xfrm>
            <a:off x="5464175" y="3486150"/>
            <a:ext cx="4762500" cy="1073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39791" y="3831193"/>
            <a:ext cx="2670218" cy="369332"/>
          </a:xfrm>
          <a:prstGeom prst="rect">
            <a:avLst/>
          </a:prstGeom>
        </p:spPr>
        <p:txBody>
          <a:bodyPr wrap="none">
            <a:spAutoFit/>
          </a:bodyPr>
          <a:lstStyle/>
          <a:p>
            <a:r>
              <a:rPr lang="en-IN" b="1" dirty="0"/>
              <a:t>Many to One Relationship</a:t>
            </a:r>
          </a:p>
        </p:txBody>
      </p:sp>
      <p:pic>
        <p:nvPicPr>
          <p:cNvPr id="6152" name="Picture 8" descr="ER diagram many to many relationship example"/>
          <p:cNvPicPr>
            <a:picLocks noChangeAspect="1" noChangeArrowheads="1"/>
          </p:cNvPicPr>
          <p:nvPr/>
        </p:nvPicPr>
        <p:blipFill rotWithShape="1">
          <a:blip r:embed="rId5">
            <a:extLst>
              <a:ext uri="{28A0092B-C50C-407E-A947-70E740481C1C}">
                <a14:useLocalDpi xmlns:a14="http://schemas.microsoft.com/office/drawing/2010/main" val="0"/>
              </a:ext>
            </a:extLst>
          </a:blip>
          <a:srcRect b="28889"/>
          <a:stretch/>
        </p:blipFill>
        <p:spPr bwMode="auto">
          <a:xfrm>
            <a:off x="5464175" y="5130800"/>
            <a:ext cx="4762500" cy="1016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39791" y="5507077"/>
            <a:ext cx="2819939" cy="369332"/>
          </a:xfrm>
          <a:prstGeom prst="rect">
            <a:avLst/>
          </a:prstGeom>
        </p:spPr>
        <p:txBody>
          <a:bodyPr wrap="none">
            <a:spAutoFit/>
          </a:bodyPr>
          <a:lstStyle/>
          <a:p>
            <a:r>
              <a:rPr lang="en-IN" b="1" dirty="0"/>
              <a:t>Many to Many Relationship</a:t>
            </a:r>
          </a:p>
        </p:txBody>
      </p:sp>
      <p:sp>
        <p:nvSpPr>
          <p:cNvPr id="8" name="Rectangle 7"/>
          <p:cNvSpPr/>
          <p:nvPr/>
        </p:nvSpPr>
        <p:spPr>
          <a:xfrm>
            <a:off x="4191000" y="127000"/>
            <a:ext cx="2857500" cy="520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smtClean="0"/>
              <a:t>RELATIONSHIPS in ER-Diagram</a:t>
            </a:r>
            <a:endParaRPr lang="en-IN" b="1" dirty="0"/>
          </a:p>
        </p:txBody>
      </p:sp>
    </p:spTree>
    <p:extLst>
      <p:ext uri="{BB962C8B-B14F-4D97-AF65-F5344CB8AC3E}">
        <p14:creationId xmlns:p14="http://schemas.microsoft.com/office/powerpoint/2010/main" val="4044330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406400"/>
            <a:ext cx="11480800" cy="6134100"/>
          </a:xfrm>
        </p:spPr>
        <p:txBody>
          <a:bodyPr>
            <a:noAutofit/>
          </a:bodyPr>
          <a:lstStyle/>
          <a:p>
            <a:pPr marL="0" indent="0">
              <a:buNone/>
            </a:pPr>
            <a:r>
              <a:rPr lang="en-US" sz="2400" b="1" dirty="0">
                <a:latin typeface="Times New Roman" panose="02020603050405020304" pitchFamily="18" charset="0"/>
                <a:cs typeface="Times New Roman" panose="02020603050405020304" pitchFamily="18" charset="0"/>
              </a:rPr>
              <a:t>Unique </a:t>
            </a:r>
            <a:r>
              <a:rPr lang="en-US" sz="2400" b="1" dirty="0" smtClean="0">
                <a:latin typeface="Times New Roman" panose="02020603050405020304" pitchFamily="18" charset="0"/>
                <a:cs typeface="Times New Roman" panose="02020603050405020304" pitchFamily="18" charset="0"/>
              </a:rPr>
              <a:t>Key:</a:t>
            </a:r>
            <a:endParaRPr lang="en-US" sz="2400" b="1" dirty="0">
              <a:latin typeface="Times New Roman" panose="02020603050405020304" pitchFamily="18" charset="0"/>
              <a:cs typeface="Times New Roman" panose="02020603050405020304" pitchFamily="18" charset="0"/>
            </a:endParaRPr>
          </a:p>
          <a:p>
            <a:pPr marL="0" indent="0">
              <a:buNone/>
            </a:pPr>
            <a:r>
              <a:rPr lang="en-US" sz="1800" dirty="0" smtClean="0">
                <a:latin typeface="Times New Roman" panose="02020603050405020304" pitchFamily="18" charset="0"/>
                <a:cs typeface="Times New Roman" panose="02020603050405020304" pitchFamily="18" charset="0"/>
              </a:rPr>
              <a:t>      A </a:t>
            </a:r>
            <a:r>
              <a:rPr lang="en-US" sz="1800" dirty="0">
                <a:latin typeface="Times New Roman" panose="02020603050405020304" pitchFamily="18" charset="0"/>
                <a:cs typeface="Times New Roman" panose="02020603050405020304" pitchFamily="18" charset="0"/>
              </a:rPr>
              <a:t>unique key in MySQL is a single field or combination of fields that ensure all values going to store into the column will be unique. It means a column cannot stores </a:t>
            </a:r>
            <a:r>
              <a:rPr lang="en-US" sz="1800" b="1" dirty="0">
                <a:latin typeface="Times New Roman" panose="02020603050405020304" pitchFamily="18" charset="0"/>
                <a:cs typeface="Times New Roman" panose="02020603050405020304" pitchFamily="18" charset="0"/>
              </a:rPr>
              <a:t>duplicate values</a:t>
            </a: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a:t>
            </a:r>
            <a:r>
              <a:rPr lang="en-US" sz="1800" b="1" dirty="0" smtClean="0">
                <a:latin typeface="Times New Roman" panose="02020603050405020304" pitchFamily="18" charset="0"/>
                <a:cs typeface="Times New Roman" panose="02020603050405020304" pitchFamily="18" charset="0"/>
              </a:rPr>
              <a:t>For </a:t>
            </a: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the email addresses and roll numbers of students in the "</a:t>
            </a:r>
            <a:r>
              <a:rPr lang="en-US" sz="1800" dirty="0" err="1">
                <a:latin typeface="Times New Roman" panose="02020603050405020304" pitchFamily="18" charset="0"/>
                <a:cs typeface="Times New Roman" panose="02020603050405020304" pitchFamily="18" charset="0"/>
              </a:rPr>
              <a:t>student_info</a:t>
            </a:r>
            <a:r>
              <a:rPr lang="en-US" sz="1800" dirty="0">
                <a:latin typeface="Times New Roman" panose="02020603050405020304" pitchFamily="18" charset="0"/>
                <a:cs typeface="Times New Roman" panose="02020603050405020304" pitchFamily="18" charset="0"/>
              </a:rPr>
              <a:t>" table or contact number of employees in the "Employee" table should be </a:t>
            </a:r>
            <a:r>
              <a:rPr lang="en-US" sz="1800" dirty="0" smtClean="0">
                <a:latin typeface="Times New Roman" panose="02020603050405020304" pitchFamily="18" charset="0"/>
                <a:cs typeface="Times New Roman" panose="02020603050405020304" pitchFamily="18" charset="0"/>
              </a:rPr>
              <a:t>unique.</a:t>
            </a:r>
          </a:p>
          <a:p>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is useful in preventing the two records from storing identical values into the column.</a:t>
            </a:r>
          </a:p>
          <a:p>
            <a:r>
              <a:rPr lang="en-US" sz="1800" dirty="0">
                <a:latin typeface="Times New Roman" panose="02020603050405020304" pitchFamily="18" charset="0"/>
                <a:cs typeface="Times New Roman" panose="02020603050405020304" pitchFamily="18" charset="0"/>
              </a:rPr>
              <a:t>It stores only distinct values that maintain the integrity and reliability of the database for accessing the information in an organized way.</a:t>
            </a:r>
          </a:p>
          <a:p>
            <a:r>
              <a:rPr lang="en-US" sz="1800" dirty="0">
                <a:latin typeface="Times New Roman" panose="02020603050405020304" pitchFamily="18" charset="0"/>
                <a:cs typeface="Times New Roman" panose="02020603050405020304" pitchFamily="18" charset="0"/>
              </a:rPr>
              <a:t>It also works with a foreign key in preserving the uniqueness of a table.</a:t>
            </a:r>
          </a:p>
          <a:p>
            <a:r>
              <a:rPr lang="en-US" sz="1800" dirty="0">
                <a:latin typeface="Times New Roman" panose="02020603050405020304" pitchFamily="18" charset="0"/>
                <a:cs typeface="Times New Roman" panose="02020603050405020304" pitchFamily="18" charset="0"/>
              </a:rPr>
              <a:t>It can contain null value into the table.</a:t>
            </a:r>
          </a:p>
          <a:p>
            <a:pPr marL="0" indent="0">
              <a:buNone/>
            </a:pPr>
            <a:r>
              <a:rPr lang="en-US" sz="1800" b="1" dirty="0">
                <a:solidFill>
                  <a:schemeClr val="accent2"/>
                </a:solidFill>
                <a:latin typeface="Times New Roman" panose="02020603050405020304" pitchFamily="18" charset="0"/>
                <a:cs typeface="Times New Roman" panose="02020603050405020304" pitchFamily="18" charset="0"/>
              </a:rPr>
              <a:t>Syntax</a:t>
            </a:r>
          </a:p>
          <a:p>
            <a:pPr marL="0" indent="0">
              <a:buNone/>
            </a:pPr>
            <a:r>
              <a:rPr lang="en-US" sz="1800" b="1" dirty="0" smtClean="0">
                <a:latin typeface="Times New Roman" panose="02020603050405020304" pitchFamily="18" charset="0"/>
                <a:cs typeface="Times New Roman" panose="02020603050405020304" pitchFamily="18" charset="0"/>
              </a:rPr>
              <a:t>CREATE</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TABLE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table_name</a:t>
            </a:r>
            <a:r>
              <a:rPr lang="en-US" sz="1800" dirty="0">
                <a:latin typeface="Times New Roman" panose="02020603050405020304" pitchFamily="18" charset="0"/>
                <a:cs typeface="Times New Roman" panose="02020603050405020304" pitchFamily="18" charset="0"/>
              </a:rPr>
              <a:t>(  </a:t>
            </a:r>
          </a:p>
          <a:p>
            <a:pPr marL="0" indent="0">
              <a:buNone/>
            </a:pPr>
            <a:r>
              <a:rPr lang="en-US" sz="1800" dirty="0" smtClean="0">
                <a:latin typeface="Times New Roman" panose="02020603050405020304" pitchFamily="18" charset="0"/>
                <a:cs typeface="Times New Roman" panose="02020603050405020304" pitchFamily="18" charset="0"/>
              </a:rPr>
              <a:t>col1</a:t>
            </a:r>
            <a:r>
              <a:rPr lang="en-US" sz="1800" dirty="0">
                <a:latin typeface="Times New Roman" panose="02020603050405020304" pitchFamily="18" charset="0"/>
                <a:cs typeface="Times New Roman" panose="02020603050405020304" pitchFamily="18" charset="0"/>
              </a:rPr>
              <a:t> datatype,  </a:t>
            </a: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smtClean="0">
                <a:latin typeface="Times New Roman" panose="02020603050405020304" pitchFamily="18" charset="0"/>
                <a:cs typeface="Times New Roman" panose="02020603050405020304" pitchFamily="18" charset="0"/>
              </a:rPr>
              <a:t>col2</a:t>
            </a:r>
            <a:r>
              <a:rPr lang="en-US" sz="1800" dirty="0">
                <a:latin typeface="Times New Roman" panose="02020603050405020304" pitchFamily="18" charset="0"/>
                <a:cs typeface="Times New Roman" panose="02020603050405020304" pitchFamily="18" charset="0"/>
              </a:rPr>
              <a:t> datatype </a:t>
            </a:r>
            <a:r>
              <a:rPr lang="en-US" sz="1800" b="1" dirty="0">
                <a:latin typeface="Times New Roman" panose="02020603050405020304" pitchFamily="18" charset="0"/>
                <a:cs typeface="Times New Roman" panose="02020603050405020304" pitchFamily="18" charset="0"/>
              </a:rPr>
              <a:t>UNIQUE</a:t>
            </a: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smtClean="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b="1" dirty="0" smtClean="0">
                <a:solidFill>
                  <a:schemeClr val="accent2"/>
                </a:solidFill>
                <a:latin typeface="Times New Roman" panose="02020603050405020304" pitchFamily="18" charset="0"/>
                <a:cs typeface="Times New Roman" panose="02020603050405020304" pitchFamily="18" charset="0"/>
              </a:rPr>
              <a:t>                             REFER </a:t>
            </a:r>
            <a:r>
              <a:rPr lang="en-US" sz="1800" b="1" dirty="0">
                <a:solidFill>
                  <a:schemeClr val="accent2"/>
                </a:solidFill>
                <a:latin typeface="Times New Roman" panose="02020603050405020304" pitchFamily="18" charset="0"/>
                <a:cs typeface="Times New Roman" panose="02020603050405020304" pitchFamily="18" charset="0"/>
              </a:rPr>
              <a:t>WITH EXAMPLE:   </a:t>
            </a:r>
            <a:r>
              <a:rPr lang="en-US" sz="1800" dirty="0">
                <a:latin typeface="Times New Roman" panose="02020603050405020304" pitchFamily="18" charset="0"/>
                <a:cs typeface="Times New Roman" panose="02020603050405020304" pitchFamily="18" charset="0"/>
                <a:hlinkClick r:id="rId2"/>
              </a:rPr>
              <a:t>https</a:t>
            </a:r>
            <a:r>
              <a:rPr lang="en-US" sz="1800" dirty="0">
                <a:solidFill>
                  <a:schemeClr val="accent1">
                    <a:lumMod val="75000"/>
                  </a:schemeClr>
                </a:solidFill>
                <a:latin typeface="Times New Roman" panose="02020603050405020304" pitchFamily="18" charset="0"/>
                <a:cs typeface="Times New Roman" panose="02020603050405020304" pitchFamily="18" charset="0"/>
              </a:rPr>
              <a:t>://</a:t>
            </a:r>
            <a:r>
              <a:rPr lang="en-US" sz="1800" dirty="0">
                <a:solidFill>
                  <a:schemeClr val="accent1">
                    <a:lumMod val="75000"/>
                  </a:schemeClr>
                </a:solidFill>
                <a:latin typeface="Times New Roman" panose="02020603050405020304" pitchFamily="18" charset="0"/>
                <a:cs typeface="Times New Roman" panose="02020603050405020304" pitchFamily="18" charset="0"/>
                <a:hlinkClick r:id="rId2"/>
              </a:rPr>
              <a:t>www.javatpoint.com/mysql-unique-key</a:t>
            </a:r>
            <a:endParaRPr lang="en-US" sz="1800" dirty="0">
              <a:solidFill>
                <a:schemeClr val="accent1">
                  <a:lumMod val="75000"/>
                </a:schemeClr>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98856"/>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8496" r="7994" b="11492"/>
          <a:stretch/>
        </p:blipFill>
        <p:spPr>
          <a:xfrm>
            <a:off x="355600" y="238125"/>
            <a:ext cx="6756400" cy="3851275"/>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955" r="7702" b="21001"/>
          <a:stretch/>
        </p:blipFill>
        <p:spPr>
          <a:xfrm>
            <a:off x="3416300" y="3911600"/>
            <a:ext cx="8483600" cy="2705100"/>
          </a:xfrm>
          <a:prstGeom prst="rect">
            <a:avLst/>
          </a:prstGeom>
        </p:spPr>
      </p:pic>
    </p:spTree>
    <p:extLst>
      <p:ext uri="{BB962C8B-B14F-4D97-AF65-F5344CB8AC3E}">
        <p14:creationId xmlns:p14="http://schemas.microsoft.com/office/powerpoint/2010/main" val="1711470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7855" r="7855" b="7406"/>
          <a:stretch/>
        </p:blipFill>
        <p:spPr>
          <a:xfrm>
            <a:off x="1409700" y="1041400"/>
            <a:ext cx="9385300" cy="5270499"/>
          </a:xfrm>
        </p:spPr>
      </p:pic>
    </p:spTree>
    <p:extLst>
      <p:ext uri="{BB962C8B-B14F-4D97-AF65-F5344CB8AC3E}">
        <p14:creationId xmlns:p14="http://schemas.microsoft.com/office/powerpoint/2010/main" val="3712437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a:extLst>
              <a:ext uri="{28A0092B-C50C-407E-A947-70E740481C1C}">
                <a14:useLocalDpi xmlns:a14="http://schemas.microsoft.com/office/drawing/2010/main" val="0"/>
              </a:ext>
            </a:extLst>
          </a:blip>
          <a:srcRect l="7717" r="7855" b="10908"/>
          <a:stretch/>
        </p:blipFill>
        <p:spPr>
          <a:xfrm>
            <a:off x="5524500" y="3632200"/>
            <a:ext cx="6489700" cy="2971800"/>
          </a:xfrm>
        </p:spPr>
      </p:pic>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8546" r="15593" b="13535"/>
          <a:stretch/>
        </p:blipFill>
        <p:spPr>
          <a:xfrm>
            <a:off x="88900" y="3530600"/>
            <a:ext cx="5245100" cy="316229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8207" t="15292" r="14773" b="64717"/>
          <a:stretch/>
        </p:blipFill>
        <p:spPr>
          <a:xfrm>
            <a:off x="5969000" y="409574"/>
            <a:ext cx="5600700" cy="1146176"/>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5253" r="21212" b="12205"/>
          <a:stretch/>
        </p:blipFill>
        <p:spPr>
          <a:xfrm>
            <a:off x="533400" y="0"/>
            <a:ext cx="5092700" cy="3111500"/>
          </a:xfrm>
          <a:prstGeom prst="rect">
            <a:avLst/>
          </a:prstGeom>
        </p:spPr>
      </p:pic>
    </p:spTree>
    <p:extLst>
      <p:ext uri="{BB962C8B-B14F-4D97-AF65-F5344CB8AC3E}">
        <p14:creationId xmlns:p14="http://schemas.microsoft.com/office/powerpoint/2010/main" val="2714315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8387" t="684" r="7972" b="7699"/>
          <a:stretch/>
        </p:blipFill>
        <p:spPr>
          <a:xfrm>
            <a:off x="2362200" y="3797300"/>
            <a:ext cx="7683500" cy="3060700"/>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586" t="4654" r="10227" b="7674"/>
          <a:stretch/>
        </p:blipFill>
        <p:spPr>
          <a:xfrm>
            <a:off x="6273800" y="266700"/>
            <a:ext cx="5715000" cy="32385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2752" r="17550" b="15658"/>
          <a:stretch/>
        </p:blipFill>
        <p:spPr>
          <a:xfrm>
            <a:off x="228600" y="174625"/>
            <a:ext cx="5867400" cy="3330575"/>
          </a:xfrm>
          <a:prstGeom prst="rect">
            <a:avLst/>
          </a:prstGeom>
        </p:spPr>
      </p:pic>
    </p:spTree>
    <p:extLst>
      <p:ext uri="{BB962C8B-B14F-4D97-AF65-F5344CB8AC3E}">
        <p14:creationId xmlns:p14="http://schemas.microsoft.com/office/powerpoint/2010/main" val="533212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8D63822-0185-4A0C-8F07-4D11851BC98F}"/>
              </a:ext>
            </a:extLst>
          </p:cNvPr>
          <p:cNvSpPr>
            <a:spLocks noGrp="1"/>
          </p:cNvSpPr>
          <p:nvPr>
            <p:ph idx="1"/>
          </p:nvPr>
        </p:nvSpPr>
        <p:spPr>
          <a:xfrm>
            <a:off x="317500" y="508000"/>
            <a:ext cx="11430000" cy="5981700"/>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Primary Key:</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MySQL primary key is a single or combination of the field, which is used to identify each record in a table </a:t>
            </a:r>
            <a:r>
              <a:rPr lang="en-US" sz="2000" b="1" dirty="0">
                <a:latin typeface="Times New Roman" panose="02020603050405020304" pitchFamily="18" charset="0"/>
                <a:cs typeface="Times New Roman" panose="02020603050405020304" pitchFamily="18" charset="0"/>
              </a:rPr>
              <a:t>uniquely</a:t>
            </a:r>
            <a:r>
              <a:rPr lang="en-US" sz="2000" dirty="0">
                <a:latin typeface="Times New Roman" panose="02020603050405020304" pitchFamily="18" charset="0"/>
                <a:cs typeface="Times New Roman" panose="02020603050405020304" pitchFamily="18" charset="0"/>
              </a:rPr>
              <a:t>. If the column contains primary key constraints, then it cannot be </a:t>
            </a:r>
            <a:r>
              <a:rPr lang="en-US" sz="2000" b="1" dirty="0">
                <a:latin typeface="Times New Roman" panose="02020603050405020304" pitchFamily="18" charset="0"/>
                <a:cs typeface="Times New Roman" panose="02020603050405020304" pitchFamily="18" charset="0"/>
              </a:rPr>
              <a:t>null or empty</a:t>
            </a:r>
            <a:r>
              <a:rPr lang="en-US" sz="2000" dirty="0">
                <a:latin typeface="Times New Roman" panose="02020603050405020304" pitchFamily="18" charset="0"/>
                <a:cs typeface="Times New Roman" panose="02020603050405020304" pitchFamily="18" charset="0"/>
              </a:rPr>
              <a:t>. A table may have duplicate columns, but it can contain only one primary key. It always contains unique value into a column.</a:t>
            </a:r>
          </a:p>
          <a:p>
            <a:r>
              <a:rPr lang="en-US" sz="2000" dirty="0">
                <a:latin typeface="Times New Roman" panose="02020603050405020304" pitchFamily="18" charset="0"/>
                <a:cs typeface="Times New Roman" panose="02020603050405020304" pitchFamily="18" charset="0"/>
              </a:rPr>
              <a:t>When you insert a new row into the table, the primary key column can also use the </a:t>
            </a:r>
            <a:r>
              <a:rPr lang="en-US" sz="2000" b="1" dirty="0">
                <a:latin typeface="Times New Roman" panose="02020603050405020304" pitchFamily="18" charset="0"/>
                <a:cs typeface="Times New Roman" panose="02020603050405020304" pitchFamily="18" charset="0"/>
              </a:rPr>
              <a:t>AUTO_INCREMENT</a:t>
            </a:r>
            <a:r>
              <a:rPr lang="en-US" sz="2000" dirty="0">
                <a:latin typeface="Times New Roman" panose="02020603050405020304" pitchFamily="18" charset="0"/>
                <a:cs typeface="Times New Roman" panose="02020603050405020304" pitchFamily="18" charset="0"/>
              </a:rPr>
              <a:t> attribute to generate a sequential number for that row automatically</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solidFill>
                  <a:schemeClr val="accent1"/>
                </a:solidFill>
                <a:latin typeface="Times New Roman" panose="02020603050405020304" pitchFamily="18" charset="0"/>
                <a:cs typeface="Times New Roman" panose="02020603050405020304" pitchFamily="18" charset="0"/>
              </a:rPr>
              <a:t>Rules for Primary key</a:t>
            </a: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primary key column value must be unique.</a:t>
            </a:r>
          </a:p>
          <a:p>
            <a:r>
              <a:rPr lang="en-US" sz="2000" dirty="0">
                <a:latin typeface="Times New Roman" panose="02020603050405020304" pitchFamily="18" charset="0"/>
                <a:cs typeface="Times New Roman" panose="02020603050405020304" pitchFamily="18" charset="0"/>
              </a:rPr>
              <a:t>Each table can contain only one primary key.</a:t>
            </a:r>
          </a:p>
          <a:p>
            <a:r>
              <a:rPr lang="en-US" sz="2000" dirty="0">
                <a:latin typeface="Times New Roman" panose="02020603050405020304" pitchFamily="18" charset="0"/>
                <a:cs typeface="Times New Roman" panose="02020603050405020304" pitchFamily="18" charset="0"/>
              </a:rPr>
              <a:t>The primary key column cannot be null or empty.</a:t>
            </a:r>
          </a:p>
          <a:p>
            <a:r>
              <a:rPr lang="en-US" sz="2000" dirty="0">
                <a:latin typeface="Times New Roman" panose="02020603050405020304" pitchFamily="18" charset="0"/>
                <a:cs typeface="Times New Roman" panose="02020603050405020304" pitchFamily="18" charset="0"/>
              </a:rPr>
              <a:t>MySQL does not allow us to insert a new row with the existing primary key.</a:t>
            </a:r>
          </a:p>
          <a:p>
            <a:r>
              <a:rPr lang="en-US" sz="2000" dirty="0">
                <a:latin typeface="Times New Roman" panose="02020603050405020304" pitchFamily="18" charset="0"/>
                <a:cs typeface="Times New Roman" panose="02020603050405020304" pitchFamily="18" charset="0"/>
              </a:rPr>
              <a:t>It is recommended to use INT or BIGINT data type for the primary key column.</a:t>
            </a:r>
          </a:p>
          <a:p>
            <a:pPr>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966286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495300"/>
            <a:ext cx="11633200" cy="6045200"/>
          </a:xfrm>
        </p:spPr>
        <p:txBody>
          <a:bodyPr>
            <a:normAutofit/>
          </a:bodyPr>
          <a:lstStyle/>
          <a:p>
            <a:pPr marL="0" indent="0">
              <a:buNone/>
            </a:pPr>
            <a:r>
              <a:rPr lang="en-US" sz="2400" b="1" dirty="0" smtClean="0">
                <a:solidFill>
                  <a:schemeClr val="accent2"/>
                </a:solidFill>
                <a:latin typeface="Times New Roman" panose="02020603050405020304" pitchFamily="18" charset="0"/>
                <a:cs typeface="Times New Roman" panose="02020603050405020304" pitchFamily="18" charset="0"/>
              </a:rPr>
              <a:t>Syntax:</a:t>
            </a:r>
            <a:endParaRPr lang="en-US" sz="2400" b="1" dirty="0">
              <a:solidFill>
                <a:schemeClr val="accent2"/>
              </a:solidFill>
              <a:latin typeface="Times New Roman" panose="02020603050405020304" pitchFamily="18" charset="0"/>
              <a:cs typeface="Times New Roman" panose="02020603050405020304" pitchFamily="18" charset="0"/>
            </a:endParaRPr>
          </a:p>
          <a:p>
            <a:pPr marL="0" indent="0">
              <a:buNone/>
            </a:pPr>
            <a:endParaRPr lang="en-US" sz="1600" b="1" dirty="0" smtClean="0">
              <a:latin typeface="Times New Roman" panose="02020603050405020304" pitchFamily="18" charset="0"/>
              <a:cs typeface="Times New Roman" panose="02020603050405020304" pitchFamily="18" charset="0"/>
            </a:endParaRPr>
          </a:p>
          <a:p>
            <a:pPr marL="0" indent="0">
              <a:buNone/>
            </a:pPr>
            <a:r>
              <a:rPr lang="en-US" sz="1600" b="1" dirty="0" smtClean="0">
                <a:latin typeface="Times New Roman" panose="02020603050405020304" pitchFamily="18" charset="0"/>
                <a:cs typeface="Times New Roman" panose="02020603050405020304" pitchFamily="18" charset="0"/>
              </a:rPr>
              <a:t>CREATE</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TABLE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table_name</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col1 </a:t>
            </a:r>
            <a:r>
              <a:rPr lang="en-US" sz="1600" dirty="0" err="1">
                <a:latin typeface="Times New Roman" panose="02020603050405020304" pitchFamily="18" charset="0"/>
                <a:cs typeface="Times New Roman" panose="02020603050405020304" pitchFamily="18" charset="0"/>
              </a:rPr>
              <a:t>col_definition</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col2 </a:t>
            </a:r>
            <a:r>
              <a:rPr lang="en-US" sz="1600" dirty="0" err="1">
                <a:latin typeface="Times New Roman" panose="02020603050405020304" pitchFamily="18" charset="0"/>
                <a:cs typeface="Times New Roman" panose="02020603050405020304" pitchFamily="18" charset="0"/>
              </a:rPr>
              <a:t>col_definition</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CONSTRAINT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constraint_name</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PRIMARY</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KEY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column_name</a:t>
            </a:r>
            <a:r>
              <a:rPr lang="en-US" sz="1600" dirty="0">
                <a:latin typeface="Times New Roman" panose="02020603050405020304" pitchFamily="18" charset="0"/>
                <a:cs typeface="Times New Roman" panose="02020603050405020304" pitchFamily="18" charset="0"/>
              </a:rPr>
              <a:t>(s))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endParaRPr lang="en-IN" sz="2000" b="1" dirty="0" smtClean="0">
              <a:solidFill>
                <a:schemeClr val="accent2"/>
              </a:solidFill>
              <a:latin typeface="Times New Roman" panose="02020603050405020304" pitchFamily="18" charset="0"/>
              <a:cs typeface="Times New Roman" panose="02020603050405020304" pitchFamily="18" charset="0"/>
            </a:endParaRPr>
          </a:p>
          <a:p>
            <a:pPr marL="0" indent="0">
              <a:buNone/>
            </a:pPr>
            <a:endParaRPr lang="en-IN" sz="2000" b="1" dirty="0">
              <a:solidFill>
                <a:schemeClr val="accent2"/>
              </a:solidFill>
              <a:latin typeface="Times New Roman" panose="02020603050405020304" pitchFamily="18" charset="0"/>
              <a:cs typeface="Times New Roman" panose="02020603050405020304" pitchFamily="18" charset="0"/>
            </a:endParaRPr>
          </a:p>
          <a:p>
            <a:pPr marL="0" indent="0">
              <a:buNone/>
            </a:pPr>
            <a:r>
              <a:rPr lang="en-IN" sz="2000" b="1" dirty="0" smtClean="0">
                <a:solidFill>
                  <a:schemeClr val="accent2"/>
                </a:solidFill>
                <a:latin typeface="Times New Roman" panose="02020603050405020304" pitchFamily="18" charset="0"/>
                <a:cs typeface="Times New Roman" panose="02020603050405020304" pitchFamily="18" charset="0"/>
              </a:rPr>
              <a:t>Refer link with example:</a:t>
            </a:r>
          </a:p>
          <a:p>
            <a:pPr marL="0" indent="0">
              <a:buNone/>
            </a:pPr>
            <a:endParaRPr lang="en-IN" sz="1600" dirty="0" smtClean="0">
              <a:latin typeface="Times New Roman" panose="02020603050405020304" pitchFamily="18" charset="0"/>
              <a:cs typeface="Times New Roman" panose="02020603050405020304" pitchFamily="18" charset="0"/>
            </a:endParaRPr>
          </a:p>
          <a:p>
            <a:pPr marL="0" indent="0">
              <a:buNone/>
            </a:pPr>
            <a:r>
              <a:rPr lang="en-IN" sz="2000" dirty="0" smtClean="0">
                <a:solidFill>
                  <a:schemeClr val="accent1">
                    <a:lumMod val="75000"/>
                  </a:schemeClr>
                </a:solidFill>
                <a:latin typeface="Times New Roman" panose="02020603050405020304" pitchFamily="18" charset="0"/>
                <a:cs typeface="Times New Roman" panose="02020603050405020304" pitchFamily="18" charset="0"/>
              </a:rPr>
              <a:t>https</a:t>
            </a:r>
            <a:r>
              <a:rPr lang="en-IN" sz="2000"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hlinkClick r:id="rId2"/>
              </a:rPr>
              <a:t>www.javatpoint.com/mysql-primary-key</a:t>
            </a:r>
            <a:endParaRPr lang="en-IN"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5384800" y="1143000"/>
            <a:ext cx="4191000" cy="2222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CREATE TABLE Login(    </a:t>
            </a:r>
            <a:endParaRPr lang="en-IN" dirty="0" smtClean="0"/>
          </a:p>
          <a:p>
            <a:pPr algn="ctr"/>
            <a:r>
              <a:rPr lang="en-IN" dirty="0"/>
              <a:t> </a:t>
            </a:r>
            <a:r>
              <a:rPr lang="en-IN" dirty="0" smtClean="0"/>
              <a:t>            </a:t>
            </a:r>
            <a:r>
              <a:rPr lang="en-IN" dirty="0" err="1"/>
              <a:t>login_id</a:t>
            </a:r>
            <a:r>
              <a:rPr lang="en-IN" dirty="0"/>
              <a:t> INT </a:t>
            </a:r>
            <a:r>
              <a:rPr lang="en-IN" dirty="0" smtClean="0"/>
              <a:t>AUTO_INCREMENT PRIMARY KEY,     </a:t>
            </a:r>
            <a:endParaRPr lang="en-IN" dirty="0" smtClean="0"/>
          </a:p>
          <a:p>
            <a:pPr algn="ctr"/>
            <a:r>
              <a:rPr lang="en-IN" dirty="0" smtClean="0"/>
              <a:t>username </a:t>
            </a:r>
            <a:r>
              <a:rPr lang="en-IN" dirty="0"/>
              <a:t>VARCHAR(40),     </a:t>
            </a:r>
            <a:endParaRPr lang="en-IN" dirty="0" smtClean="0"/>
          </a:p>
          <a:p>
            <a:pPr algn="ctr"/>
            <a:r>
              <a:rPr lang="en-IN" dirty="0" smtClean="0"/>
              <a:t>password </a:t>
            </a:r>
            <a:r>
              <a:rPr lang="en-IN" dirty="0"/>
              <a:t>VARCHAR(55),     </a:t>
            </a:r>
            <a:endParaRPr lang="en-IN" dirty="0" smtClean="0"/>
          </a:p>
          <a:p>
            <a:pPr algn="ctr"/>
            <a:r>
              <a:rPr lang="en-IN" dirty="0" smtClean="0"/>
              <a:t>email </a:t>
            </a:r>
            <a:r>
              <a:rPr lang="en-IN" dirty="0"/>
              <a:t>VARCHAR(55)  </a:t>
            </a:r>
          </a:p>
          <a:p>
            <a:pPr algn="ctr"/>
            <a:r>
              <a:rPr lang="en-IN" dirty="0" smtClean="0"/>
              <a:t>);</a:t>
            </a:r>
            <a:endParaRPr lang="en-IN" dirty="0"/>
          </a:p>
        </p:txBody>
      </p:sp>
    </p:spTree>
    <p:extLst>
      <p:ext uri="{BB962C8B-B14F-4D97-AF65-F5344CB8AC3E}">
        <p14:creationId xmlns:p14="http://schemas.microsoft.com/office/powerpoint/2010/main" val="2908660458"/>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859" r="11363" b="12191"/>
          <a:stretch/>
        </p:blipFill>
        <p:spPr>
          <a:xfrm>
            <a:off x="155575" y="622300"/>
            <a:ext cx="5813425" cy="2832100"/>
          </a:xfrm>
          <a:prstGeom prst="rect">
            <a:avLst/>
          </a:prstGeom>
        </p:spPr>
      </p:pic>
      <p:sp>
        <p:nvSpPr>
          <p:cNvPr id="2" name="AutoShape 2" descr="blob:https://web.whatsapp.com/3395c572-f54d-4b90-ba82-23385a0ce8d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blob:https://web.whatsapp.com/3395c572-f54d-4b90-ba82-23385a0ce8d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8123" r="7821" b="8282"/>
          <a:stretch/>
        </p:blipFill>
        <p:spPr>
          <a:xfrm>
            <a:off x="6197600" y="622300"/>
            <a:ext cx="5633021" cy="3695700"/>
          </a:xfr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7955" r="8081" b="9524"/>
          <a:stretch/>
        </p:blipFill>
        <p:spPr>
          <a:xfrm>
            <a:off x="849868" y="3679824"/>
            <a:ext cx="5731986" cy="2924175"/>
          </a:xfrm>
          <a:prstGeom prst="rect">
            <a:avLst/>
          </a:prstGeom>
        </p:spPr>
      </p:pic>
    </p:spTree>
    <p:extLst>
      <p:ext uri="{BB962C8B-B14F-4D97-AF65-F5344CB8AC3E}">
        <p14:creationId xmlns:p14="http://schemas.microsoft.com/office/powerpoint/2010/main" val="4217531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68AA6-F9F5-4470-8D3B-2718AB11E5E7}"/>
              </a:ext>
            </a:extLst>
          </p:cNvPr>
          <p:cNvSpPr>
            <a:spLocks noGrp="1"/>
          </p:cNvSpPr>
          <p:nvPr>
            <p:ph type="title"/>
          </p:nvPr>
        </p:nvSpPr>
        <p:spPr/>
        <p:txBody>
          <a:bodyPr/>
          <a:lstStyle/>
          <a:p>
            <a:r>
              <a:rPr lang="en-IN" b="1" dirty="0" smtClean="0"/>
              <a:t> Database Structure:</a:t>
            </a:r>
            <a:endParaRPr lang="en-IN" b="1" dirty="0"/>
          </a:p>
        </p:txBody>
      </p:sp>
      <p:sp>
        <p:nvSpPr>
          <p:cNvPr id="3" name="Content Placeholder 2">
            <a:extLst>
              <a:ext uri="{FF2B5EF4-FFF2-40B4-BE49-F238E27FC236}">
                <a16:creationId xmlns="" xmlns:a16="http://schemas.microsoft.com/office/drawing/2014/main" id="{75AB45D7-F019-40C7-AD43-45C47BAED540}"/>
              </a:ext>
            </a:extLst>
          </p:cNvPr>
          <p:cNvSpPr>
            <a:spLocks noGrp="1"/>
          </p:cNvSpPr>
          <p:nvPr>
            <p:ph idx="1"/>
          </p:nvPr>
        </p:nvSpPr>
        <p:spPr>
          <a:xfrm>
            <a:off x="838199" y="1448972"/>
            <a:ext cx="10908323" cy="5190979"/>
          </a:xfrm>
        </p:spPr>
        <p:txBody>
          <a:bodyPr>
            <a:normAutofit/>
          </a:bodyPr>
          <a:lstStyle/>
          <a:p>
            <a:endParaRPr lang="en-IN" dirty="0"/>
          </a:p>
          <a:p>
            <a:endParaRPr lang="en-IN" dirty="0"/>
          </a:p>
          <a:p>
            <a:endParaRPr lang="en-IN" dirty="0"/>
          </a:p>
          <a:p>
            <a:endParaRPr lang="en-IN" dirty="0"/>
          </a:p>
          <a:p>
            <a:pPr marL="0" indent="0">
              <a:buNone/>
            </a:pPr>
            <a:r>
              <a:rPr lang="en-IN" dirty="0"/>
              <a:t>               </a:t>
            </a:r>
          </a:p>
          <a:p>
            <a:pPr marL="0" indent="0">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SERVER  </a:t>
            </a:r>
            <a:r>
              <a:rPr lang="en-IN" sz="2000" dirty="0">
                <a:latin typeface="Times New Roman" panose="02020603050405020304" pitchFamily="18" charset="0"/>
                <a:cs typeface="Times New Roman" panose="02020603050405020304" pitchFamily="18" charset="0"/>
              </a:rPr>
              <a:t>             (Transfer HTTP Request )                                       </a:t>
            </a:r>
            <a:r>
              <a:rPr lang="en-IN" sz="2000" b="1" dirty="0">
                <a:latin typeface="Times New Roman" panose="02020603050405020304" pitchFamily="18" charset="0"/>
                <a:cs typeface="Times New Roman" panose="02020603050405020304" pitchFamily="18" charset="0"/>
              </a:rPr>
              <a:t>DATABASE</a:t>
            </a:r>
          </a:p>
          <a:p>
            <a:pPr marL="0" indent="0">
              <a:buNone/>
            </a:pPr>
            <a:r>
              <a:rPr lang="en-IN" sz="2000" b="1" dirty="0">
                <a:latin typeface="Times New Roman" panose="02020603050405020304" pitchFamily="18" charset="0"/>
                <a:cs typeface="Times New Roman" panose="02020603050405020304" pitchFamily="18" charset="0"/>
              </a:rPr>
              <a:t>                                                                                                                      (User Data’s are stored )</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CLIENT </a:t>
            </a:r>
            <a:r>
              <a:rPr lang="en-IN" sz="2000" dirty="0">
                <a:latin typeface="Times New Roman" panose="02020603050405020304" pitchFamily="18" charset="0"/>
                <a:cs typeface="Times New Roman" panose="02020603050405020304" pitchFamily="18" charset="0"/>
              </a:rPr>
              <a:t>( We will access the software's in Mobile or  computers/laptops).        </a:t>
            </a:r>
            <a:endParaRPr lang="en-IN" dirty="0"/>
          </a:p>
        </p:txBody>
      </p:sp>
      <p:sp>
        <p:nvSpPr>
          <p:cNvPr id="4" name="Rectangle 3">
            <a:extLst>
              <a:ext uri="{FF2B5EF4-FFF2-40B4-BE49-F238E27FC236}">
                <a16:creationId xmlns="" xmlns:a16="http://schemas.microsoft.com/office/drawing/2014/main" id="{A1465578-E1EA-4F99-81E8-B3CB1708CA1F}"/>
              </a:ext>
            </a:extLst>
          </p:cNvPr>
          <p:cNvSpPr/>
          <p:nvPr/>
        </p:nvSpPr>
        <p:spPr>
          <a:xfrm>
            <a:off x="1955409" y="2096086"/>
            <a:ext cx="984739" cy="16177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627DDB5-3403-4628-89A7-058A3A62D864}"/>
              </a:ext>
            </a:extLst>
          </p:cNvPr>
          <p:cNvSpPr/>
          <p:nvPr/>
        </p:nvSpPr>
        <p:spPr>
          <a:xfrm>
            <a:off x="3171092" y="2096086"/>
            <a:ext cx="886265" cy="16177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 xmlns:a16="http://schemas.microsoft.com/office/drawing/2014/main" id="{645912CE-0D7C-4BB5-BF0C-4B9E6C751518}"/>
              </a:ext>
            </a:extLst>
          </p:cNvPr>
          <p:cNvCxnSpPr>
            <a:cxnSpLocks/>
          </p:cNvCxnSpPr>
          <p:nvPr/>
        </p:nvCxnSpPr>
        <p:spPr>
          <a:xfrm>
            <a:off x="3171092" y="3868615"/>
            <a:ext cx="0" cy="90033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 xmlns:a16="http://schemas.microsoft.com/office/drawing/2014/main" id="{76BFD825-304D-4A1E-AB7B-8EF3A6234F9E}"/>
              </a:ext>
            </a:extLst>
          </p:cNvPr>
          <p:cNvCxnSpPr>
            <a:cxnSpLocks/>
          </p:cNvCxnSpPr>
          <p:nvPr/>
        </p:nvCxnSpPr>
        <p:spPr>
          <a:xfrm>
            <a:off x="3474720" y="3868615"/>
            <a:ext cx="0" cy="90033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 xmlns:a16="http://schemas.microsoft.com/office/drawing/2014/main" id="{5CED3B8B-B112-4D81-80BC-3522B21479AF}"/>
              </a:ext>
            </a:extLst>
          </p:cNvPr>
          <p:cNvSpPr/>
          <p:nvPr/>
        </p:nvSpPr>
        <p:spPr>
          <a:xfrm>
            <a:off x="2180492" y="5050302"/>
            <a:ext cx="1603700" cy="9284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3" name="Straight Connector 12">
            <a:extLst>
              <a:ext uri="{FF2B5EF4-FFF2-40B4-BE49-F238E27FC236}">
                <a16:creationId xmlns="" xmlns:a16="http://schemas.microsoft.com/office/drawing/2014/main" id="{BE8FB4A6-7BA0-430C-893C-AE622B8A581B}"/>
              </a:ext>
            </a:extLst>
          </p:cNvPr>
          <p:cNvCxnSpPr>
            <a:cxnSpLocks/>
          </p:cNvCxnSpPr>
          <p:nvPr/>
        </p:nvCxnSpPr>
        <p:spPr>
          <a:xfrm flipH="1">
            <a:off x="2433711" y="5978769"/>
            <a:ext cx="365742" cy="351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53652B74-7C94-4C13-9B0C-943093D906A2}"/>
              </a:ext>
            </a:extLst>
          </p:cNvPr>
          <p:cNvCxnSpPr/>
          <p:nvPr/>
        </p:nvCxnSpPr>
        <p:spPr>
          <a:xfrm>
            <a:off x="3334043" y="5978769"/>
            <a:ext cx="281354" cy="351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6C839651-0972-48BD-BD6C-8957F50E5A92}"/>
              </a:ext>
            </a:extLst>
          </p:cNvPr>
          <p:cNvCxnSpPr/>
          <p:nvPr/>
        </p:nvCxnSpPr>
        <p:spPr>
          <a:xfrm>
            <a:off x="2433711" y="6330462"/>
            <a:ext cx="11816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7AA01032-8C7D-488A-AFD9-D535F7ADAEE8}"/>
              </a:ext>
            </a:extLst>
          </p:cNvPr>
          <p:cNvCxnSpPr/>
          <p:nvPr/>
        </p:nvCxnSpPr>
        <p:spPr>
          <a:xfrm>
            <a:off x="4853354" y="2774535"/>
            <a:ext cx="244777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 xmlns:a16="http://schemas.microsoft.com/office/drawing/2014/main" id="{E207967F-EBC1-4AC0-8451-EA7BC408E264}"/>
              </a:ext>
            </a:extLst>
          </p:cNvPr>
          <p:cNvCxnSpPr/>
          <p:nvPr/>
        </p:nvCxnSpPr>
        <p:spPr>
          <a:xfrm>
            <a:off x="4867422" y="3277772"/>
            <a:ext cx="24759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Flowchart: Magnetic Disk 24">
            <a:extLst>
              <a:ext uri="{FF2B5EF4-FFF2-40B4-BE49-F238E27FC236}">
                <a16:creationId xmlns="" xmlns:a16="http://schemas.microsoft.com/office/drawing/2014/main" id="{1A521BDF-73EB-43EA-AE26-D8986AD73057}"/>
              </a:ext>
            </a:extLst>
          </p:cNvPr>
          <p:cNvSpPr/>
          <p:nvPr/>
        </p:nvSpPr>
        <p:spPr>
          <a:xfrm>
            <a:off x="7723163" y="2096086"/>
            <a:ext cx="998806" cy="1434895"/>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MySQL</a:t>
            </a:r>
          </a:p>
        </p:txBody>
      </p:sp>
      <p:sp>
        <p:nvSpPr>
          <p:cNvPr id="26" name="Flowchart: Magnetic Disk 25">
            <a:extLst>
              <a:ext uri="{FF2B5EF4-FFF2-40B4-BE49-F238E27FC236}">
                <a16:creationId xmlns="" xmlns:a16="http://schemas.microsoft.com/office/drawing/2014/main" id="{C5A48107-A6FA-49CB-82E4-B8EB84D0A3B6}"/>
              </a:ext>
            </a:extLst>
          </p:cNvPr>
          <p:cNvSpPr/>
          <p:nvPr/>
        </p:nvSpPr>
        <p:spPr>
          <a:xfrm>
            <a:off x="9142827" y="2096086"/>
            <a:ext cx="998806" cy="1434895"/>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ORACLE</a:t>
            </a:r>
          </a:p>
        </p:txBody>
      </p:sp>
      <p:sp>
        <p:nvSpPr>
          <p:cNvPr id="27" name="Flowchart: Magnetic Disk 26">
            <a:extLst>
              <a:ext uri="{FF2B5EF4-FFF2-40B4-BE49-F238E27FC236}">
                <a16:creationId xmlns="" xmlns:a16="http://schemas.microsoft.com/office/drawing/2014/main" id="{A3876041-71BC-45A6-9A50-9C57C5CC2134}"/>
              </a:ext>
            </a:extLst>
          </p:cNvPr>
          <p:cNvSpPr/>
          <p:nvPr/>
        </p:nvSpPr>
        <p:spPr>
          <a:xfrm>
            <a:off x="10526150" y="2096086"/>
            <a:ext cx="998806" cy="1434895"/>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SQL SERVER</a:t>
            </a:r>
          </a:p>
        </p:txBody>
      </p:sp>
      <p:sp>
        <p:nvSpPr>
          <p:cNvPr id="28" name="Rectangle 27">
            <a:extLst>
              <a:ext uri="{FF2B5EF4-FFF2-40B4-BE49-F238E27FC236}">
                <a16:creationId xmlns="" xmlns:a16="http://schemas.microsoft.com/office/drawing/2014/main" id="{E8FE8484-A63E-4B91-BF44-BEA3048FE96C}"/>
              </a:ext>
            </a:extLst>
          </p:cNvPr>
          <p:cNvSpPr/>
          <p:nvPr/>
        </p:nvSpPr>
        <p:spPr>
          <a:xfrm>
            <a:off x="2433711" y="5205046"/>
            <a:ext cx="737381" cy="16881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 xmlns:a16="http://schemas.microsoft.com/office/drawing/2014/main" id="{80F258BD-F0F5-4B67-99A2-7680AB5F5FA5}"/>
              </a:ext>
            </a:extLst>
          </p:cNvPr>
          <p:cNvSpPr/>
          <p:nvPr/>
        </p:nvSpPr>
        <p:spPr>
          <a:xfrm>
            <a:off x="2433710" y="5528602"/>
            <a:ext cx="1181687" cy="14067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 xmlns:a16="http://schemas.microsoft.com/office/drawing/2014/main" id="{11A35A92-0B96-4BED-85BC-35699EE7E0AE}"/>
              </a:ext>
            </a:extLst>
          </p:cNvPr>
          <p:cNvSpPr/>
          <p:nvPr/>
        </p:nvSpPr>
        <p:spPr>
          <a:xfrm>
            <a:off x="2433709" y="5824025"/>
            <a:ext cx="365744" cy="12661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51643252"/>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9216" r="7972" b="7698"/>
          <a:stretch/>
        </p:blipFill>
        <p:spPr>
          <a:xfrm>
            <a:off x="4337050" y="3149600"/>
            <a:ext cx="7607300" cy="3606800"/>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228" r="11616" b="10858"/>
          <a:stretch/>
        </p:blipFill>
        <p:spPr>
          <a:xfrm>
            <a:off x="406400" y="314325"/>
            <a:ext cx="6324600" cy="3076575"/>
          </a:xfrm>
          <a:prstGeom prst="rect">
            <a:avLst/>
          </a:prstGeom>
        </p:spPr>
      </p:pic>
    </p:spTree>
    <p:extLst>
      <p:ext uri="{BB962C8B-B14F-4D97-AF65-F5344CB8AC3E}">
        <p14:creationId xmlns:p14="http://schemas.microsoft.com/office/powerpoint/2010/main" val="1005248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355600"/>
            <a:ext cx="11645900" cy="6299200"/>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Foreign </a:t>
            </a:r>
            <a:r>
              <a:rPr lang="en-US" sz="2400" b="1" dirty="0" smtClean="0">
                <a:latin typeface="Times New Roman" panose="02020603050405020304" pitchFamily="18" charset="0"/>
                <a:cs typeface="Times New Roman" panose="02020603050405020304" pitchFamily="18" charset="0"/>
              </a:rPr>
              <a:t>Key:</a:t>
            </a:r>
            <a:endParaRPr lang="en-US" sz="2400" b="1"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foreign key is used to link one or more than one table together. It is also known as the </a:t>
            </a:r>
            <a:r>
              <a:rPr lang="en-US" sz="2000" b="1" dirty="0">
                <a:latin typeface="Times New Roman" panose="02020603050405020304" pitchFamily="18" charset="0"/>
                <a:cs typeface="Times New Roman" panose="02020603050405020304" pitchFamily="18" charset="0"/>
              </a:rPr>
              <a:t>referencing</a:t>
            </a:r>
            <a:r>
              <a:rPr lang="en-US" sz="2000" dirty="0">
                <a:latin typeface="Times New Roman" panose="02020603050405020304" pitchFamily="18" charset="0"/>
                <a:cs typeface="Times New Roman" panose="02020603050405020304" pitchFamily="18" charset="0"/>
              </a:rPr>
              <a:t> key. A foreign key matches the primary key field of another table. It means a foreign key field in one table refers to the primary key field of the other table. It identifies each row of another table uniquely that maintains the </a:t>
            </a:r>
            <a:r>
              <a:rPr lang="en-US" sz="2000" b="1" dirty="0">
                <a:latin typeface="Times New Roman" panose="02020603050405020304" pitchFamily="18" charset="0"/>
                <a:cs typeface="Times New Roman" panose="02020603050405020304" pitchFamily="18" charset="0"/>
              </a:rPr>
              <a:t>referential integrity</a:t>
            </a:r>
            <a:r>
              <a:rPr lang="en-US" sz="2000" dirty="0">
                <a:latin typeface="Times New Roman" panose="02020603050405020304" pitchFamily="18" charset="0"/>
                <a:cs typeface="Times New Roman" panose="02020603050405020304" pitchFamily="18" charset="0"/>
              </a:rPr>
              <a:t> in MySQL</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solidFill>
                  <a:schemeClr val="accent2"/>
                </a:solidFill>
                <a:latin typeface="Times New Roman" panose="02020603050405020304" pitchFamily="18" charset="0"/>
                <a:cs typeface="Times New Roman" panose="02020603050405020304" pitchFamily="18" charset="0"/>
              </a:rPr>
              <a:t>SYNTAX</a:t>
            </a:r>
            <a:endParaRPr lang="en-US" sz="2000" b="1" dirty="0">
              <a:solidFill>
                <a:schemeClr val="accent2"/>
              </a:solidFill>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CONSTRAINT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constraint_name</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FOREIGN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KEY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foreign_key_name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col_name</a:t>
            </a:r>
            <a:r>
              <a:rPr lang="en-US" sz="2000" dirty="0">
                <a:latin typeface="Times New Roman" panose="02020603050405020304" pitchFamily="18" charset="0"/>
                <a:cs typeface="Times New Roman" panose="02020603050405020304" pitchFamily="18" charset="0"/>
              </a:rPr>
              <a:t>, ...)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REFERENCES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parent_tbl_name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col_name</a:t>
            </a:r>
            <a:r>
              <a:rPr lang="en-US" sz="2000" dirty="0">
                <a:latin typeface="Times New Roman" panose="02020603050405020304" pitchFamily="18" charset="0"/>
                <a:cs typeface="Times New Roman" panose="02020603050405020304" pitchFamily="18" charset="0"/>
              </a:rPr>
              <a:t>,...)  </a:t>
            </a:r>
          </a:p>
          <a:p>
            <a:pPr marL="0" indent="0">
              <a:buNone/>
            </a:pPr>
            <a:r>
              <a:rPr lang="en-US" sz="2000" b="1" dirty="0" smtClean="0">
                <a:latin typeface="Times New Roman" panose="02020603050405020304" pitchFamily="18" charset="0"/>
                <a:cs typeface="Times New Roman" panose="02020603050405020304" pitchFamily="18" charset="0"/>
              </a:rPr>
              <a:t>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DELETE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referenceOption</a:t>
            </a:r>
            <a:r>
              <a:rPr lang="en-US" sz="2000"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UPDATE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referenceOption</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solidFill>
                  <a:schemeClr val="accent2"/>
                </a:solidFill>
                <a:latin typeface="Times New Roman" panose="02020603050405020304" pitchFamily="18" charset="0"/>
                <a:cs typeface="Times New Roman" panose="02020603050405020304" pitchFamily="18" charset="0"/>
              </a:rPr>
              <a:t>REFER WITH EXAMPLE:</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https://</a:t>
            </a:r>
            <a:r>
              <a:rPr lang="en-US" sz="2000" dirty="0">
                <a:latin typeface="Times New Roman" panose="02020603050405020304" pitchFamily="18" charset="0"/>
                <a:cs typeface="Times New Roman" panose="02020603050405020304" pitchFamily="18" charset="0"/>
                <a:hlinkClick r:id="rId2"/>
              </a:rPr>
              <a:t>www.javatpoint.com/mysql-foreign-key</a:t>
            </a: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848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80543" y="309995"/>
            <a:ext cx="7258383" cy="6268605"/>
          </a:xfrm>
        </p:spPr>
      </p:pic>
    </p:spTree>
    <p:extLst>
      <p:ext uri="{BB962C8B-B14F-4D97-AF65-F5344CB8AC3E}">
        <p14:creationId xmlns:p14="http://schemas.microsoft.com/office/powerpoint/2010/main" val="321427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9579"/>
          </a:xfrm>
        </p:spPr>
        <p:txBody>
          <a:bodyPr>
            <a:normAutofit/>
          </a:bodyPr>
          <a:lstStyle/>
          <a:p>
            <a:r>
              <a:rPr lang="en-IN" b="1" dirty="0" smtClean="0"/>
              <a:t>AUTO_INCREMENT</a:t>
            </a:r>
            <a:endParaRPr lang="en-IN" b="1" dirty="0"/>
          </a:p>
        </p:txBody>
      </p:sp>
      <p:sp>
        <p:nvSpPr>
          <p:cNvPr id="3" name="Content Placeholder 2"/>
          <p:cNvSpPr>
            <a:spLocks noGrp="1"/>
          </p:cNvSpPr>
          <p:nvPr>
            <p:ph idx="1"/>
          </p:nvPr>
        </p:nvSpPr>
        <p:spPr>
          <a:xfrm>
            <a:off x="244698" y="1223494"/>
            <a:ext cx="11706896" cy="5357610"/>
          </a:xfrm>
        </p:spPr>
        <p:txBody>
          <a:bodyPr>
            <a:normAutofit/>
          </a:bodyPr>
          <a:lstStyle/>
          <a:p>
            <a:r>
              <a:rPr lang="en-US" sz="2000" dirty="0">
                <a:latin typeface="Times New Roman" panose="02020603050405020304" pitchFamily="18" charset="0"/>
                <a:cs typeface="Times New Roman" panose="02020603050405020304" pitchFamily="18" charset="0"/>
              </a:rPr>
              <a:t>MySQL uses the AUTO_INCREMENT keyword to perform an auto-increment feature.</a:t>
            </a:r>
          </a:p>
          <a:p>
            <a:r>
              <a:rPr lang="en-US" sz="2000" dirty="0">
                <a:latin typeface="Times New Roman" panose="02020603050405020304" pitchFamily="18" charset="0"/>
                <a:cs typeface="Times New Roman" panose="02020603050405020304" pitchFamily="18" charset="0"/>
              </a:rPr>
              <a:t>By default, the starting value for AUTO_INCREMENT is 1, and it will increment by 1 for each new record.</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CREATE</a:t>
            </a:r>
            <a:r>
              <a:rPr lang="en-US" sz="2000" dirty="0">
                <a:latin typeface="Times New Roman" panose="02020603050405020304" pitchFamily="18" charset="0"/>
                <a:cs typeface="Times New Roman" panose="02020603050405020304" pitchFamily="18" charset="0"/>
              </a:rPr>
              <a:t> TABLE Persons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Personid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NOT NULL </a:t>
            </a:r>
            <a:r>
              <a:rPr lang="en-US" sz="2000" b="1" dirty="0">
                <a:latin typeface="Times New Roman" panose="02020603050405020304" pitchFamily="18" charset="0"/>
                <a:cs typeface="Times New Roman" panose="02020603050405020304" pitchFamily="18" charset="0"/>
              </a:rPr>
              <a:t>AUTO_INCREMENT,</a:t>
            </a:r>
            <a:br>
              <a:rPr lang="en-US" sz="2000" b="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LastName</a:t>
            </a:r>
            <a:r>
              <a:rPr lang="en-US" sz="2000" dirty="0">
                <a:latin typeface="Times New Roman" panose="02020603050405020304" pitchFamily="18" charset="0"/>
                <a:cs typeface="Times New Roman" panose="02020603050405020304" pitchFamily="18" charset="0"/>
              </a:rPr>
              <a:t> varchar(255) NOT NULL,</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FirstName</a:t>
            </a:r>
            <a:r>
              <a:rPr lang="en-US" sz="2000" dirty="0">
                <a:latin typeface="Times New Roman" panose="02020603050405020304" pitchFamily="18" charset="0"/>
                <a:cs typeface="Times New Roman" panose="02020603050405020304" pitchFamily="18" charset="0"/>
              </a:rPr>
              <a:t> varchar(255),</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Age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PRIMARY KEY (</a:t>
            </a:r>
            <a:r>
              <a:rPr lang="en-US" sz="2000" dirty="0" err="1">
                <a:latin typeface="Times New Roman" panose="02020603050405020304" pitchFamily="18" charset="0"/>
                <a:cs typeface="Times New Roman" panose="02020603050405020304" pitchFamily="18" charset="0"/>
              </a:rPr>
              <a:t>Personid</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a:t>
            </a:r>
          </a:p>
          <a:p>
            <a:pPr marL="0" indent="0">
              <a:buNone/>
            </a:pPr>
            <a:r>
              <a:rPr lang="en-IN" sz="2000" b="1" dirty="0" smtClean="0">
                <a:latin typeface="Times New Roman" panose="02020603050405020304" pitchFamily="18" charset="0"/>
                <a:cs typeface="Times New Roman" panose="02020603050405020304" pitchFamily="18" charset="0"/>
              </a:rPr>
              <a:t>ALTER</a:t>
            </a:r>
            <a:r>
              <a:rPr lang="en-IN" sz="2000" b="1" dirty="0">
                <a:latin typeface="Times New Roman" panose="02020603050405020304" pitchFamily="18" charset="0"/>
                <a:cs typeface="Times New Roman" panose="02020603050405020304" pitchFamily="18" charset="0"/>
              </a:rPr>
              <a:t> TABLE Persons AUTO_INCREMENT=100</a:t>
            </a:r>
            <a:r>
              <a:rPr lang="en-IN" sz="2000" b="1" dirty="0" smtClean="0">
                <a:latin typeface="Times New Roman" panose="02020603050405020304" pitchFamily="18" charset="0"/>
                <a:cs typeface="Times New Roman" panose="02020603050405020304" pitchFamily="18" charset="0"/>
              </a:rPr>
              <a:t>;</a:t>
            </a:r>
          </a:p>
          <a:p>
            <a:r>
              <a:rPr lang="en-US" sz="2000" dirty="0"/>
              <a:t>To insert a new record into the "Persons" table, we will NOT have to specify a value for the "</a:t>
            </a:r>
            <a:r>
              <a:rPr lang="en-US" sz="2000" dirty="0" err="1"/>
              <a:t>Personid</a:t>
            </a:r>
            <a:r>
              <a:rPr lang="en-US" sz="2000" dirty="0"/>
              <a:t>" column (a unique value will be added automatically):</a:t>
            </a:r>
          </a:p>
          <a:p>
            <a:pPr marL="0" indent="0">
              <a:buNone/>
            </a:pPr>
            <a:r>
              <a:rPr lang="en-US" sz="2000" dirty="0" smtClean="0"/>
              <a:t>                                                 </a:t>
            </a:r>
            <a:r>
              <a:rPr lang="en-US" sz="2000" b="1" dirty="0" smtClean="0"/>
              <a:t>INSERT</a:t>
            </a:r>
            <a:r>
              <a:rPr lang="en-US" sz="2000" b="1" dirty="0"/>
              <a:t> INTO Persons (</a:t>
            </a:r>
            <a:r>
              <a:rPr lang="en-US" sz="2000" b="1" dirty="0" err="1"/>
              <a:t>FirstName,LastName</a:t>
            </a:r>
            <a:r>
              <a:rPr lang="en-US" sz="2000" b="1" dirty="0"/>
              <a:t>)</a:t>
            </a:r>
            <a:br>
              <a:rPr lang="en-US" sz="2000" b="1" dirty="0"/>
            </a:br>
            <a:r>
              <a:rPr lang="en-US" sz="2000" b="1" dirty="0" smtClean="0"/>
              <a:t>                                                 VALUES</a:t>
            </a:r>
            <a:r>
              <a:rPr lang="en-US" sz="2000" b="1" dirty="0"/>
              <a:t> ('Lars','</a:t>
            </a:r>
            <a:r>
              <a:rPr lang="en-US" sz="2000" b="1" dirty="0" err="1"/>
              <a:t>Monsen</a:t>
            </a:r>
            <a:r>
              <a:rPr lang="en-US" sz="2000" b="1" dirty="0"/>
              <a:t>');</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80254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2610"/>
          </a:xfrm>
        </p:spPr>
        <p:txBody>
          <a:bodyPr/>
          <a:lstStyle/>
          <a:p>
            <a:r>
              <a:rPr lang="en-IN" b="1" dirty="0" smtClean="0"/>
              <a:t>NOT NULL/NULL</a:t>
            </a:r>
            <a:endParaRPr lang="en-IN" b="1" dirty="0"/>
          </a:p>
        </p:txBody>
      </p:sp>
      <p:sp>
        <p:nvSpPr>
          <p:cNvPr id="3" name="Content Placeholder 2"/>
          <p:cNvSpPr>
            <a:spLocks noGrp="1"/>
          </p:cNvSpPr>
          <p:nvPr>
            <p:ph idx="1"/>
          </p:nvPr>
        </p:nvSpPr>
        <p:spPr>
          <a:xfrm>
            <a:off x="283335" y="1171977"/>
            <a:ext cx="11719775" cy="5486400"/>
          </a:xfrm>
        </p:spPr>
        <p:txBody>
          <a:bodyPr>
            <a:normAutofit/>
          </a:bodyPr>
          <a:lstStyle/>
          <a:p>
            <a:r>
              <a:rPr lang="en-US" sz="2000" b="1" dirty="0">
                <a:latin typeface="Times New Roman" panose="02020603050405020304" pitchFamily="18" charset="0"/>
                <a:cs typeface="Times New Roman" panose="02020603050405020304" pitchFamily="18" charset="0"/>
              </a:rPr>
              <a:t>NOT NULL</a:t>
            </a:r>
            <a:r>
              <a:rPr lang="en-US" sz="2000" dirty="0">
                <a:latin typeface="Times New Roman" panose="02020603050405020304" pitchFamily="18" charset="0"/>
                <a:cs typeface="Times New Roman" panose="02020603050405020304" pitchFamily="18" charset="0"/>
              </a:rPr>
              <a:t> means that the column can </a:t>
            </a:r>
            <a:r>
              <a:rPr lang="en-US" sz="2000" b="1" dirty="0">
                <a:latin typeface="Times New Roman" panose="02020603050405020304" pitchFamily="18" charset="0"/>
                <a:cs typeface="Times New Roman" panose="02020603050405020304" pitchFamily="18" charset="0"/>
              </a:rPr>
              <a:t>not</a:t>
            </a:r>
            <a:r>
              <a:rPr lang="en-US" sz="2000" dirty="0">
                <a:latin typeface="Times New Roman" panose="02020603050405020304" pitchFamily="18" charset="0"/>
                <a:cs typeface="Times New Roman" panose="02020603050405020304" pitchFamily="18" charset="0"/>
              </a:rPr>
              <a:t> have a </a:t>
            </a:r>
            <a:r>
              <a:rPr lang="en-US" sz="2000" b="1" dirty="0">
                <a:latin typeface="Times New Roman" panose="02020603050405020304" pitchFamily="18" charset="0"/>
                <a:cs typeface="Times New Roman" panose="02020603050405020304" pitchFamily="18" charset="0"/>
              </a:rPr>
              <a:t>NULL</a:t>
            </a:r>
            <a:r>
              <a:rPr lang="en-US" sz="2000" dirty="0">
                <a:latin typeface="Times New Roman" panose="02020603050405020304" pitchFamily="18" charset="0"/>
                <a:cs typeface="Times New Roman" panose="02020603050405020304" pitchFamily="18" charset="0"/>
              </a:rPr>
              <a:t> value for any </a:t>
            </a:r>
            <a:r>
              <a:rPr lang="en-US" sz="2000" dirty="0" smtClean="0">
                <a:latin typeface="Times New Roman" panose="02020603050405020304" pitchFamily="18" charset="0"/>
                <a:cs typeface="Times New Roman" panose="02020603050405020304" pitchFamily="18" charset="0"/>
              </a:rPr>
              <a:t>record;.</a:t>
            </a:r>
          </a:p>
          <a:p>
            <a:r>
              <a:rPr lang="en-US" sz="2000" b="1" dirty="0" smtClean="0">
                <a:latin typeface="Times New Roman" panose="02020603050405020304" pitchFamily="18" charset="0"/>
                <a:cs typeface="Times New Roman" panose="02020603050405020304" pitchFamily="18" charset="0"/>
              </a:rPr>
              <a:t>NULL</a:t>
            </a:r>
            <a:r>
              <a:rPr lang="en-US" sz="2000" dirty="0">
                <a:latin typeface="Times New Roman" panose="02020603050405020304" pitchFamily="18" charset="0"/>
                <a:cs typeface="Times New Roman" panose="02020603050405020304" pitchFamily="18" charset="0"/>
              </a:rPr>
              <a:t> means </a:t>
            </a:r>
            <a:r>
              <a:rPr lang="en-US" sz="2000" b="1" dirty="0">
                <a:latin typeface="Times New Roman" panose="02020603050405020304" pitchFamily="18" charset="0"/>
                <a:cs typeface="Times New Roman" panose="02020603050405020304" pitchFamily="18" charset="0"/>
              </a:rPr>
              <a:t>NULL is</a:t>
            </a:r>
            <a:r>
              <a:rPr lang="en-US" sz="2000" dirty="0">
                <a:latin typeface="Times New Roman" panose="02020603050405020304" pitchFamily="18" charset="0"/>
                <a:cs typeface="Times New Roman" panose="02020603050405020304" pitchFamily="18" charset="0"/>
              </a:rPr>
              <a:t> an allowable value (even when the column has a foreign key constraint). ... Generally you want as many columns as possible to be </a:t>
            </a:r>
            <a:r>
              <a:rPr lang="en-US" sz="2000" b="1" dirty="0">
                <a:latin typeface="Times New Roman" panose="02020603050405020304" pitchFamily="18" charset="0"/>
                <a:cs typeface="Times New Roman" panose="02020603050405020304" pitchFamily="18" charset="0"/>
              </a:rPr>
              <a:t>NOT NULL</a:t>
            </a:r>
            <a:r>
              <a:rPr lang="en-US" sz="2000" dirty="0">
                <a:latin typeface="Times New Roman" panose="02020603050405020304" pitchFamily="18" charset="0"/>
                <a:cs typeface="Times New Roman" panose="02020603050405020304" pitchFamily="18" charset="0"/>
              </a:rPr>
              <a:t> because you want to be sure data </a:t>
            </a:r>
            <a:r>
              <a:rPr lang="en-US" sz="2000" b="1" dirty="0">
                <a:latin typeface="Times New Roman" panose="02020603050405020304" pitchFamily="18" charset="0"/>
                <a:cs typeface="Times New Roman" panose="02020603050405020304" pitchFamily="18" charset="0"/>
              </a:rPr>
              <a:t>is</a:t>
            </a:r>
            <a:r>
              <a:rPr lang="en-US" sz="2000" dirty="0">
                <a:latin typeface="Times New Roman" panose="02020603050405020304" pitchFamily="18" charset="0"/>
                <a:cs typeface="Times New Roman" panose="02020603050405020304" pitchFamily="18" charset="0"/>
              </a:rPr>
              <a:t> always </a:t>
            </a:r>
            <a:r>
              <a:rPr lang="en-US" sz="2000" dirty="0" smtClean="0">
                <a:latin typeface="Times New Roman" panose="02020603050405020304" pitchFamily="18" charset="0"/>
                <a:cs typeface="Times New Roman" panose="02020603050405020304" pitchFamily="18" charset="0"/>
              </a:rPr>
              <a:t>there.</a:t>
            </a:r>
          </a:p>
          <a:p>
            <a:pPr marL="0" indent="0">
              <a:buNone/>
            </a:pPr>
            <a:r>
              <a:rPr lang="en-US" sz="2000" b="1" dirty="0" smtClean="0">
                <a:latin typeface="Times New Roman" panose="02020603050405020304" pitchFamily="18" charset="0"/>
                <a:cs typeface="Times New Roman" panose="02020603050405020304" pitchFamily="18" charset="0"/>
              </a:rPr>
              <a:t>IS </a:t>
            </a:r>
            <a:r>
              <a:rPr lang="en-US" sz="2000" b="1" dirty="0">
                <a:latin typeface="Times New Roman" panose="02020603050405020304" pitchFamily="18" charset="0"/>
                <a:cs typeface="Times New Roman" panose="02020603050405020304" pitchFamily="18" charset="0"/>
              </a:rPr>
              <a:t>NOT NULL condition in a </a:t>
            </a:r>
            <a:r>
              <a:rPr lang="en-US" sz="2000" b="1" dirty="0">
                <a:latin typeface="Times New Roman" panose="02020603050405020304" pitchFamily="18" charset="0"/>
                <a:cs typeface="Times New Roman" panose="02020603050405020304" pitchFamily="18" charset="0"/>
                <a:hlinkClick r:id="rId2"/>
              </a:rPr>
              <a:t>SELECT statement</a:t>
            </a:r>
            <a:r>
              <a:rPr lang="en-US" sz="2000" b="1" dirty="0">
                <a:latin typeface="Times New Roman" panose="02020603050405020304" pitchFamily="18" charset="0"/>
                <a:cs typeface="Times New Roman" panose="02020603050405020304" pitchFamily="18" charset="0"/>
              </a:rPr>
              <a:t>:</a:t>
            </a:r>
          </a:p>
          <a:p>
            <a:pPr marL="0" indent="0">
              <a:buNone/>
            </a:pP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b="1" dirty="0" smtClean="0">
                <a:solidFill>
                  <a:srgbClr val="0070C0"/>
                </a:solidFill>
                <a:latin typeface="Times New Roman" panose="02020603050405020304" pitchFamily="18" charset="0"/>
                <a:cs typeface="Times New Roman" panose="02020603050405020304" pitchFamily="18" charset="0"/>
              </a:rPr>
              <a:t>SELECT</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i="1" dirty="0" err="1" smtClean="0">
                <a:solidFill>
                  <a:srgbClr val="0070C0"/>
                </a:solidFill>
                <a:latin typeface="Times New Roman" panose="02020603050405020304" pitchFamily="18" charset="0"/>
                <a:cs typeface="Times New Roman" panose="02020603050405020304" pitchFamily="18" charset="0"/>
              </a:rPr>
              <a:t>column_names</a:t>
            </a:r>
            <a:r>
              <a:rPr lang="en-US" sz="2000" b="1" i="1" dirty="0" smtClean="0">
                <a:solidFill>
                  <a:srgbClr val="0070C0"/>
                </a:solidFill>
                <a:latin typeface="Times New Roman" panose="02020603050405020304" pitchFamily="18" charset="0"/>
                <a:cs typeface="Times New Roman" panose="02020603050405020304" pitchFamily="18" charset="0"/>
              </a:rPr>
              <a:t>                                          </a:t>
            </a:r>
            <a:r>
              <a:rPr lang="en-US" sz="2000" b="1" i="1" dirty="0">
                <a:solidFill>
                  <a:srgbClr val="0070C0"/>
                </a:solidFill>
                <a:latin typeface="Times New Roman" panose="02020603050405020304" pitchFamily="18" charset="0"/>
                <a:cs typeface="Times New Roman" panose="02020603050405020304" pitchFamily="18" charset="0"/>
              </a:rPr>
              <a:t/>
            </a:r>
            <a:br>
              <a:rPr lang="en-US" sz="2000" b="1" i="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dirty="0">
                <a:solidFill>
                  <a:srgbClr val="0070C0"/>
                </a:solidFill>
                <a:latin typeface="Times New Roman" panose="02020603050405020304" pitchFamily="18" charset="0"/>
                <a:cs typeface="Times New Roman" panose="02020603050405020304" pitchFamily="18" charset="0"/>
              </a:rPr>
              <a:t> IS NOT </a:t>
            </a:r>
            <a:r>
              <a:rPr lang="en-US" sz="2000" dirty="0"/>
              <a:t>NULL;</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NOT NULL example will return all records from the </a:t>
            </a:r>
            <a:r>
              <a:rPr lang="en-US" sz="2000" i="1" dirty="0">
                <a:latin typeface="Times New Roman" panose="02020603050405020304" pitchFamily="18" charset="0"/>
                <a:cs typeface="Times New Roman" panose="02020603050405020304" pitchFamily="18" charset="0"/>
              </a:rPr>
              <a:t>contacts</a:t>
            </a:r>
            <a:r>
              <a:rPr lang="en-US" sz="2000" dirty="0">
                <a:latin typeface="Times New Roman" panose="02020603050405020304" pitchFamily="18" charset="0"/>
                <a:cs typeface="Times New Roman" panose="02020603050405020304" pitchFamily="18" charset="0"/>
              </a:rPr>
              <a:t> table where the </a:t>
            </a:r>
            <a:r>
              <a:rPr lang="en-US" sz="2000" i="1" dirty="0" err="1">
                <a:latin typeface="Times New Roman" panose="02020603050405020304" pitchFamily="18" charset="0"/>
                <a:cs typeface="Times New Roman" panose="02020603050405020304" pitchFamily="18" charset="0"/>
              </a:rPr>
              <a:t>last_name</a:t>
            </a:r>
            <a:r>
              <a:rPr lang="en-US" sz="2000" dirty="0">
                <a:latin typeface="Times New Roman" panose="02020603050405020304" pitchFamily="18" charset="0"/>
                <a:cs typeface="Times New Roman" panose="02020603050405020304" pitchFamily="18" charset="0"/>
              </a:rPr>
              <a:t> does not contain a null value.</a:t>
            </a:r>
          </a:p>
          <a:p>
            <a:endParaRPr lang="en-IN"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1854556" y="5293217"/>
            <a:ext cx="3606085" cy="10818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latin typeface="Times New Roman" panose="02020603050405020304" pitchFamily="18" charset="0"/>
                <a:cs typeface="Times New Roman" panose="02020603050405020304" pitchFamily="18" charset="0"/>
              </a:rPr>
              <a:t>SELECT </a:t>
            </a:r>
            <a:r>
              <a:rPr lang="en-US" b="1" dirty="0" err="1">
                <a:solidFill>
                  <a:srgbClr val="0070C0"/>
                </a:solidFill>
                <a:latin typeface="Times New Roman" panose="02020603050405020304" pitchFamily="18" charset="0"/>
                <a:cs typeface="Times New Roman" panose="02020603050405020304" pitchFamily="18" charset="0"/>
              </a:rPr>
              <a:t>CustomerName</a:t>
            </a:r>
            <a:r>
              <a:rPr lang="en-US" b="1" dirty="0">
                <a:solidFill>
                  <a:srgbClr val="0070C0"/>
                </a:solidFill>
                <a:latin typeface="Times New Roman" panose="02020603050405020304" pitchFamily="18" charset="0"/>
                <a:cs typeface="Times New Roman" panose="02020603050405020304" pitchFamily="18" charset="0"/>
              </a:rPr>
              <a:t>, </a:t>
            </a:r>
            <a:r>
              <a:rPr lang="en-US" b="1" dirty="0" err="1">
                <a:solidFill>
                  <a:srgbClr val="0070C0"/>
                </a:solidFill>
                <a:latin typeface="Times New Roman" panose="02020603050405020304" pitchFamily="18" charset="0"/>
                <a:cs typeface="Times New Roman" panose="02020603050405020304" pitchFamily="18" charset="0"/>
              </a:rPr>
              <a:t>ContactName</a:t>
            </a:r>
            <a:r>
              <a:rPr lang="en-US" b="1" dirty="0">
                <a:solidFill>
                  <a:srgbClr val="0070C0"/>
                </a:solidFill>
                <a:latin typeface="Times New Roman" panose="02020603050405020304" pitchFamily="18" charset="0"/>
                <a:cs typeface="Times New Roman" panose="02020603050405020304" pitchFamily="18" charset="0"/>
              </a:rPr>
              <a:t>, Address</a:t>
            </a:r>
            <a:br>
              <a:rPr lang="en-US" b="1" dirty="0">
                <a:solidFill>
                  <a:srgbClr val="0070C0"/>
                </a:solidFill>
                <a:latin typeface="Times New Roman" panose="02020603050405020304" pitchFamily="18" charset="0"/>
                <a:cs typeface="Times New Roman" panose="02020603050405020304" pitchFamily="18" charset="0"/>
              </a:rPr>
            </a:br>
            <a:r>
              <a:rPr lang="en-US" b="1" dirty="0">
                <a:solidFill>
                  <a:srgbClr val="0070C0"/>
                </a:solidFill>
                <a:latin typeface="Times New Roman" panose="02020603050405020304" pitchFamily="18" charset="0"/>
                <a:cs typeface="Times New Roman" panose="02020603050405020304" pitchFamily="18" charset="0"/>
              </a:rPr>
              <a:t>FROM Customers</a:t>
            </a:r>
            <a:br>
              <a:rPr lang="en-US" b="1" dirty="0">
                <a:solidFill>
                  <a:srgbClr val="0070C0"/>
                </a:solidFill>
                <a:latin typeface="Times New Roman" panose="02020603050405020304" pitchFamily="18" charset="0"/>
                <a:cs typeface="Times New Roman" panose="02020603050405020304" pitchFamily="18" charset="0"/>
              </a:rPr>
            </a:br>
            <a:r>
              <a:rPr lang="en-US" b="1" dirty="0">
                <a:solidFill>
                  <a:srgbClr val="0070C0"/>
                </a:solidFill>
                <a:latin typeface="Times New Roman" panose="02020603050405020304" pitchFamily="18" charset="0"/>
                <a:cs typeface="Times New Roman" panose="02020603050405020304" pitchFamily="18" charset="0"/>
              </a:rPr>
              <a:t>WHERE Address IS NULL;</a:t>
            </a:r>
            <a:endParaRPr lang="en-IN" b="1" dirty="0">
              <a:solidFill>
                <a:srgbClr val="0070C0"/>
              </a:solidFill>
              <a:latin typeface="Times New Roman" panose="02020603050405020304" pitchFamily="18" charset="0"/>
              <a:cs typeface="Times New Roman" panose="02020603050405020304" pitchFamily="18" charset="0"/>
            </a:endParaRPr>
          </a:p>
        </p:txBody>
      </p:sp>
      <p:sp>
        <p:nvSpPr>
          <p:cNvPr id="5" name="Rectangle 4"/>
          <p:cNvSpPr/>
          <p:nvPr/>
        </p:nvSpPr>
        <p:spPr>
          <a:xfrm>
            <a:off x="6372894" y="5445617"/>
            <a:ext cx="3606085" cy="10818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latin typeface="Times New Roman" panose="02020603050405020304" pitchFamily="18" charset="0"/>
                <a:cs typeface="Times New Roman" panose="02020603050405020304" pitchFamily="18" charset="0"/>
              </a:rPr>
              <a:t>SELECT </a:t>
            </a:r>
            <a:r>
              <a:rPr lang="en-US" b="1" dirty="0" err="1">
                <a:solidFill>
                  <a:srgbClr val="0070C0"/>
                </a:solidFill>
                <a:latin typeface="Times New Roman" panose="02020603050405020304" pitchFamily="18" charset="0"/>
                <a:cs typeface="Times New Roman" panose="02020603050405020304" pitchFamily="18" charset="0"/>
              </a:rPr>
              <a:t>CustomerName</a:t>
            </a:r>
            <a:r>
              <a:rPr lang="en-US" b="1" dirty="0">
                <a:solidFill>
                  <a:srgbClr val="0070C0"/>
                </a:solidFill>
                <a:latin typeface="Times New Roman" panose="02020603050405020304" pitchFamily="18" charset="0"/>
                <a:cs typeface="Times New Roman" panose="02020603050405020304" pitchFamily="18" charset="0"/>
              </a:rPr>
              <a:t>, </a:t>
            </a:r>
            <a:r>
              <a:rPr lang="en-US" b="1" dirty="0" err="1">
                <a:solidFill>
                  <a:srgbClr val="0070C0"/>
                </a:solidFill>
                <a:latin typeface="Times New Roman" panose="02020603050405020304" pitchFamily="18" charset="0"/>
                <a:cs typeface="Times New Roman" panose="02020603050405020304" pitchFamily="18" charset="0"/>
              </a:rPr>
              <a:t>ContactName</a:t>
            </a:r>
            <a:r>
              <a:rPr lang="en-US" b="1" dirty="0">
                <a:solidFill>
                  <a:srgbClr val="0070C0"/>
                </a:solidFill>
                <a:latin typeface="Times New Roman" panose="02020603050405020304" pitchFamily="18" charset="0"/>
                <a:cs typeface="Times New Roman" panose="02020603050405020304" pitchFamily="18" charset="0"/>
              </a:rPr>
              <a:t>, Address</a:t>
            </a:r>
            <a:br>
              <a:rPr lang="en-US" b="1" dirty="0">
                <a:solidFill>
                  <a:srgbClr val="0070C0"/>
                </a:solidFill>
                <a:latin typeface="Times New Roman" panose="02020603050405020304" pitchFamily="18" charset="0"/>
                <a:cs typeface="Times New Roman" panose="02020603050405020304" pitchFamily="18" charset="0"/>
              </a:rPr>
            </a:br>
            <a:r>
              <a:rPr lang="en-US" b="1" dirty="0">
                <a:solidFill>
                  <a:srgbClr val="0070C0"/>
                </a:solidFill>
                <a:latin typeface="Times New Roman" panose="02020603050405020304" pitchFamily="18" charset="0"/>
                <a:cs typeface="Times New Roman" panose="02020603050405020304" pitchFamily="18" charset="0"/>
              </a:rPr>
              <a:t>FROM Customers</a:t>
            </a:r>
            <a:br>
              <a:rPr lang="en-US" b="1" dirty="0">
                <a:solidFill>
                  <a:srgbClr val="0070C0"/>
                </a:solidFill>
                <a:latin typeface="Times New Roman" panose="02020603050405020304" pitchFamily="18" charset="0"/>
                <a:cs typeface="Times New Roman" panose="02020603050405020304" pitchFamily="18" charset="0"/>
              </a:rPr>
            </a:br>
            <a:r>
              <a:rPr lang="en-US" b="1" dirty="0">
                <a:solidFill>
                  <a:srgbClr val="0070C0"/>
                </a:solidFill>
                <a:latin typeface="Times New Roman" panose="02020603050405020304" pitchFamily="18" charset="0"/>
                <a:cs typeface="Times New Roman" panose="02020603050405020304" pitchFamily="18" charset="0"/>
              </a:rPr>
              <a:t>WHERE Address IS NOT NULL;</a:t>
            </a:r>
            <a:endParaRPr lang="en-IN"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384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132" r="8132" b="7698"/>
          <a:stretch/>
        </p:blipFill>
        <p:spPr>
          <a:xfrm>
            <a:off x="368300" y="441326"/>
            <a:ext cx="6604000" cy="344639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081" r="9217" b="7924"/>
          <a:stretch/>
        </p:blipFill>
        <p:spPr>
          <a:xfrm>
            <a:off x="3556000" y="3822700"/>
            <a:ext cx="8318500" cy="2730500"/>
          </a:xfrm>
          <a:prstGeom prst="rect">
            <a:avLst/>
          </a:prstGeom>
        </p:spPr>
      </p:pic>
    </p:spTree>
    <p:extLst>
      <p:ext uri="{BB962C8B-B14F-4D97-AF65-F5344CB8AC3E}">
        <p14:creationId xmlns:p14="http://schemas.microsoft.com/office/powerpoint/2010/main" val="944544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481" t="-2554" r="11033" b="22291"/>
          <a:stretch/>
        </p:blipFill>
        <p:spPr>
          <a:xfrm>
            <a:off x="2565400" y="3280276"/>
            <a:ext cx="7213600" cy="3492500"/>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975" r="8333" b="6875"/>
          <a:stretch/>
        </p:blipFill>
        <p:spPr>
          <a:xfrm>
            <a:off x="6362700" y="338221"/>
            <a:ext cx="5270500" cy="294205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7955" r="7829" b="8474"/>
          <a:stretch/>
        </p:blipFill>
        <p:spPr>
          <a:xfrm>
            <a:off x="241300" y="338221"/>
            <a:ext cx="5715000" cy="2942055"/>
          </a:xfrm>
          <a:prstGeom prst="rect">
            <a:avLst/>
          </a:prstGeom>
        </p:spPr>
      </p:pic>
    </p:spTree>
    <p:extLst>
      <p:ext uri="{BB962C8B-B14F-4D97-AF65-F5344CB8AC3E}">
        <p14:creationId xmlns:p14="http://schemas.microsoft.com/office/powerpoint/2010/main" val="3057358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304800"/>
            <a:ext cx="11544300" cy="6299200"/>
          </a:xfrm>
        </p:spPr>
        <p:txBody>
          <a:bodyPr/>
          <a:lstStyle/>
          <a:p>
            <a:pPr marL="0" indent="0">
              <a:buNone/>
            </a:pPr>
            <a:r>
              <a:rPr lang="en-IN" sz="2400" b="1" dirty="0" smtClean="0">
                <a:latin typeface="Times New Roman" panose="02020603050405020304" pitchFamily="18" charset="0"/>
                <a:cs typeface="Times New Roman" panose="02020603050405020304" pitchFamily="18" charset="0"/>
              </a:rPr>
              <a:t>CREATE </a:t>
            </a:r>
            <a:r>
              <a:rPr lang="en-IN" sz="2400" b="1" dirty="0">
                <a:latin typeface="Times New Roman" panose="02020603050405020304" pitchFamily="18" charset="0"/>
                <a:cs typeface="Times New Roman" panose="02020603050405020304" pitchFamily="18" charset="0"/>
              </a:rPr>
              <a:t>DATABASE </a:t>
            </a:r>
            <a:r>
              <a:rPr lang="en-IN" sz="2400" b="1" dirty="0" smtClean="0">
                <a:latin typeface="Times New Roman" panose="02020603050405020304" pitchFamily="18" charset="0"/>
                <a:cs typeface="Times New Roman" panose="02020603050405020304" pitchFamily="18" charset="0"/>
              </a:rPr>
              <a:t>Statement:</a:t>
            </a:r>
          </a:p>
          <a:p>
            <a:pPr marL="0" indent="0">
              <a:buNone/>
            </a:pPr>
            <a:endParaRPr lang="en-IN" sz="2400" b="1"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CREATE </a:t>
            </a:r>
            <a:r>
              <a:rPr lang="en-IN" sz="2000" dirty="0">
                <a:latin typeface="Times New Roman" panose="02020603050405020304" pitchFamily="18" charset="0"/>
                <a:cs typeface="Times New Roman" panose="02020603050405020304" pitchFamily="18" charset="0"/>
              </a:rPr>
              <a:t>DATABASE statement is used to create a new SQL database.</a:t>
            </a:r>
          </a:p>
          <a:p>
            <a:pPr marL="0" indent="0">
              <a:buNone/>
            </a:pPr>
            <a:r>
              <a:rPr lang="en-IN" sz="2000" b="1" dirty="0" smtClean="0">
                <a:latin typeface="Times New Roman" panose="02020603050405020304" pitchFamily="18" charset="0"/>
                <a:cs typeface="Times New Roman" panose="02020603050405020304" pitchFamily="18" charset="0"/>
              </a:rPr>
              <a:t>Syntax</a:t>
            </a:r>
          </a:p>
          <a:p>
            <a:pPr marL="0" indent="0">
              <a:buNone/>
            </a:pPr>
            <a:endParaRPr lang="en-IN" sz="2000" b="1" dirty="0">
              <a:solidFill>
                <a:srgbClr val="0070C0"/>
              </a:solidFill>
              <a:latin typeface="Times New Roman" panose="02020603050405020304" pitchFamily="18" charset="0"/>
              <a:cs typeface="Times New Roman" panose="02020603050405020304" pitchFamily="18" charset="0"/>
            </a:endParaRPr>
          </a:p>
          <a:p>
            <a:pPr marL="0" indent="0">
              <a:buNone/>
            </a:pPr>
            <a:r>
              <a:rPr lang="en-IN" sz="2000" b="1" dirty="0">
                <a:solidFill>
                  <a:srgbClr val="0070C0"/>
                </a:solidFill>
                <a:latin typeface="Times New Roman" panose="02020603050405020304" pitchFamily="18" charset="0"/>
                <a:cs typeface="Times New Roman" panose="02020603050405020304" pitchFamily="18" charset="0"/>
              </a:rPr>
              <a:t>CREATE DATABASE </a:t>
            </a:r>
            <a:r>
              <a:rPr lang="en-IN" sz="2000" b="1" i="1" dirty="0" err="1">
                <a:solidFill>
                  <a:srgbClr val="0070C0"/>
                </a:solidFill>
                <a:latin typeface="Times New Roman" panose="02020603050405020304" pitchFamily="18" charset="0"/>
                <a:cs typeface="Times New Roman" panose="02020603050405020304" pitchFamily="18" charset="0"/>
              </a:rPr>
              <a:t>databasename</a:t>
            </a:r>
            <a:r>
              <a:rPr lang="en-IN"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CREATE DATABASE </a:t>
            </a:r>
            <a:r>
              <a:rPr lang="en-IN" sz="2000" b="1" dirty="0" smtClean="0">
                <a:latin typeface="Times New Roman" panose="02020603050405020304" pitchFamily="18" charset="0"/>
                <a:cs typeface="Times New Roman" panose="02020603050405020304" pitchFamily="18" charset="0"/>
              </a:rPr>
              <a:t>Example</a:t>
            </a:r>
          </a:p>
          <a:p>
            <a:pPr marL="0" indent="0">
              <a:buNone/>
            </a:pPr>
            <a:endParaRPr lang="en-IN" sz="2000" b="1"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creates </a:t>
            </a:r>
            <a:r>
              <a:rPr lang="en-IN" sz="2000" dirty="0">
                <a:latin typeface="Times New Roman" panose="02020603050405020304" pitchFamily="18" charset="0"/>
                <a:cs typeface="Times New Roman" panose="02020603050405020304" pitchFamily="18" charset="0"/>
              </a:rPr>
              <a:t>a database called "</a:t>
            </a:r>
            <a:r>
              <a:rPr lang="en-IN" sz="2000" dirty="0" err="1">
                <a:latin typeface="Times New Roman" panose="02020603050405020304" pitchFamily="18" charset="0"/>
                <a:cs typeface="Times New Roman" panose="02020603050405020304" pitchFamily="18" charset="0"/>
              </a:rPr>
              <a:t>testDB</a:t>
            </a:r>
            <a:r>
              <a:rPr lang="en-IN" sz="2000" dirty="0">
                <a:latin typeface="Times New Roman" panose="02020603050405020304" pitchFamily="18" charset="0"/>
                <a:cs typeface="Times New Roman" panose="02020603050405020304" pitchFamily="18" charset="0"/>
              </a:rPr>
              <a:t>":</a:t>
            </a:r>
          </a:p>
          <a:p>
            <a:pPr marL="0" indent="0">
              <a:buNone/>
            </a:pPr>
            <a:endParaRPr lang="en-IN" sz="2000" dirty="0" smtClean="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b="1" dirty="0" smtClean="0">
                <a:solidFill>
                  <a:srgbClr val="0070C0"/>
                </a:solidFill>
                <a:latin typeface="Times New Roman" panose="02020603050405020304" pitchFamily="18" charset="0"/>
                <a:cs typeface="Times New Roman" panose="02020603050405020304" pitchFamily="18" charset="0"/>
              </a:rPr>
              <a:t>CREATE</a:t>
            </a:r>
            <a:r>
              <a:rPr lang="en-IN" sz="2000" b="1" dirty="0">
                <a:solidFill>
                  <a:srgbClr val="0070C0"/>
                </a:solidFill>
                <a:latin typeface="Times New Roman" panose="02020603050405020304" pitchFamily="18" charset="0"/>
                <a:cs typeface="Times New Roman" panose="02020603050405020304" pitchFamily="18" charset="0"/>
              </a:rPr>
              <a:t> DATABASE </a:t>
            </a:r>
            <a:r>
              <a:rPr lang="en-IN" sz="2000" b="1" dirty="0" err="1">
                <a:solidFill>
                  <a:srgbClr val="0070C0"/>
                </a:solidFill>
                <a:latin typeface="Times New Roman" panose="02020603050405020304" pitchFamily="18" charset="0"/>
                <a:cs typeface="Times New Roman" panose="02020603050405020304" pitchFamily="18" charset="0"/>
              </a:rPr>
              <a:t>testDB</a:t>
            </a:r>
            <a:r>
              <a:rPr lang="en-IN" sz="2000" b="1" dirty="0">
                <a:solidFill>
                  <a:srgbClr val="0070C0"/>
                </a:solidFill>
                <a:latin typeface="Times New Roman" panose="02020603050405020304" pitchFamily="18" charset="0"/>
                <a:cs typeface="Times New Roman" panose="02020603050405020304" pitchFamily="18" charset="0"/>
              </a:rPr>
              <a:t>;</a:t>
            </a:r>
          </a:p>
          <a:p>
            <a:endParaRPr lang="en-IN" b="1" dirty="0">
              <a:solidFill>
                <a:srgbClr val="0070C0"/>
              </a:solidFill>
            </a:endParaRPr>
          </a:p>
        </p:txBody>
      </p:sp>
    </p:spTree>
    <p:extLst>
      <p:ext uri="{BB962C8B-B14F-4D97-AF65-F5344CB8AC3E}">
        <p14:creationId xmlns:p14="http://schemas.microsoft.com/office/powerpoint/2010/main" val="1667154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749300"/>
            <a:ext cx="11645900" cy="5829300"/>
          </a:xfrm>
        </p:spPr>
        <p:txBody>
          <a:bodyPr>
            <a:normAutofit/>
          </a:bodyPr>
          <a:lstStyle/>
          <a:p>
            <a:pPr marL="0" indent="0">
              <a:buNone/>
            </a:pPr>
            <a:r>
              <a:rPr lang="en-IN" sz="2400" b="1" dirty="0" smtClean="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DROP DATABASE </a:t>
            </a:r>
            <a:r>
              <a:rPr lang="en-IN" sz="2400" b="1" dirty="0" smtClean="0">
                <a:latin typeface="Times New Roman" panose="02020603050405020304" pitchFamily="18" charset="0"/>
                <a:cs typeface="Times New Roman" panose="02020603050405020304" pitchFamily="18" charset="0"/>
              </a:rPr>
              <a:t>Statement:</a:t>
            </a:r>
          </a:p>
          <a:p>
            <a:pPr marL="0" indent="0">
              <a:buNone/>
            </a:pPr>
            <a:endParaRPr lang="en-IN" sz="24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 DROP DATABASE statement is used to drop an existing SQL database.</a:t>
            </a:r>
          </a:p>
          <a:p>
            <a:pPr marL="0" indent="0">
              <a:buNone/>
            </a:pPr>
            <a:r>
              <a:rPr lang="en-IN" sz="2000" b="1" dirty="0" smtClean="0">
                <a:latin typeface="Times New Roman" panose="02020603050405020304" pitchFamily="18" charset="0"/>
                <a:cs typeface="Times New Roman" panose="02020603050405020304" pitchFamily="18" charset="0"/>
              </a:rPr>
              <a:t>Syntax</a:t>
            </a: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r>
              <a:rPr lang="en-IN" sz="2000" b="1" dirty="0">
                <a:solidFill>
                  <a:srgbClr val="0070C0"/>
                </a:solidFill>
                <a:latin typeface="Times New Roman" panose="02020603050405020304" pitchFamily="18" charset="0"/>
                <a:cs typeface="Times New Roman" panose="02020603050405020304" pitchFamily="18" charset="0"/>
              </a:rPr>
              <a:t>DROP DATABASE </a:t>
            </a:r>
            <a:r>
              <a:rPr lang="en-IN" sz="2000" b="1" i="1" dirty="0" err="1">
                <a:solidFill>
                  <a:srgbClr val="0070C0"/>
                </a:solidFill>
                <a:latin typeface="Times New Roman" panose="02020603050405020304" pitchFamily="18" charset="0"/>
                <a:cs typeface="Times New Roman" panose="02020603050405020304" pitchFamily="18" charset="0"/>
              </a:rPr>
              <a:t>databasename</a:t>
            </a:r>
            <a:r>
              <a:rPr lang="en-IN"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endParaRPr lang="en-IN" sz="2000" b="1" dirty="0">
              <a:solidFill>
                <a:srgbClr val="0070C0"/>
              </a:solidFill>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Note:</a:t>
            </a:r>
            <a:r>
              <a:rPr lang="en-IN" sz="2000" dirty="0">
                <a:latin typeface="Times New Roman" panose="02020603050405020304" pitchFamily="18" charset="0"/>
                <a:cs typeface="Times New Roman" panose="02020603050405020304" pitchFamily="18" charset="0"/>
              </a:rPr>
              <a:t> Be careful before dropping a database. Deleting a database will result in loss of complete information stored in the database!</a:t>
            </a:r>
          </a:p>
          <a:p>
            <a:pPr marL="0" indent="0">
              <a:buNone/>
            </a:pPr>
            <a:endParaRPr lang="en-IN" sz="2000" dirty="0" smtClean="0">
              <a:latin typeface="Times New Roman" panose="02020603050405020304" pitchFamily="18" charset="0"/>
              <a:cs typeface="Times New Roman" panose="02020603050405020304" pitchFamily="18" charset="0"/>
            </a:endParaRPr>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DROP</a:t>
            </a:r>
            <a:r>
              <a:rPr lang="en-IN" sz="2000" b="1" dirty="0">
                <a:solidFill>
                  <a:srgbClr val="0070C0"/>
                </a:solidFill>
                <a:latin typeface="Times New Roman" panose="02020603050405020304" pitchFamily="18" charset="0"/>
                <a:cs typeface="Times New Roman" panose="02020603050405020304" pitchFamily="18" charset="0"/>
              </a:rPr>
              <a:t> DATABASE </a:t>
            </a:r>
            <a:r>
              <a:rPr lang="en-IN" sz="2000" b="1" dirty="0" err="1">
                <a:solidFill>
                  <a:srgbClr val="0070C0"/>
                </a:solidFill>
                <a:latin typeface="Times New Roman" panose="02020603050405020304" pitchFamily="18" charset="0"/>
                <a:cs typeface="Times New Roman" panose="02020603050405020304" pitchFamily="18" charset="0"/>
              </a:rPr>
              <a:t>testDB</a:t>
            </a:r>
            <a:r>
              <a:rPr lang="en-IN" sz="2000" b="1" dirty="0">
                <a:solidFill>
                  <a:srgbClr val="0070C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163541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469900"/>
            <a:ext cx="11607800" cy="6159500"/>
          </a:xfrm>
        </p:spPr>
        <p:txBody>
          <a:bodyPr>
            <a:normAutofit lnSpcReduction="10000"/>
          </a:bodyPr>
          <a:lstStyle/>
          <a:p>
            <a:pPr marL="0" indent="0">
              <a:buNone/>
            </a:pPr>
            <a:r>
              <a:rPr lang="en-US" sz="2400" b="1" dirty="0" smtClean="0">
                <a:latin typeface="Times New Roman" panose="02020603050405020304" pitchFamily="18" charset="0"/>
                <a:cs typeface="Times New Roman" panose="02020603050405020304" pitchFamily="18" charset="0"/>
              </a:rPr>
              <a:t>CREATE </a:t>
            </a:r>
            <a:r>
              <a:rPr lang="en-US" sz="2400" b="1" dirty="0">
                <a:latin typeface="Times New Roman" panose="02020603050405020304" pitchFamily="18" charset="0"/>
                <a:cs typeface="Times New Roman" panose="02020603050405020304" pitchFamily="18" charset="0"/>
              </a:rPr>
              <a:t>TABLE </a:t>
            </a:r>
            <a:r>
              <a:rPr lang="en-US" sz="2400" b="1" dirty="0" smtClean="0">
                <a:latin typeface="Times New Roman" panose="02020603050405020304" pitchFamily="18" charset="0"/>
                <a:cs typeface="Times New Roman" panose="02020603050405020304" pitchFamily="18" charset="0"/>
              </a:rPr>
              <a:t>Statement:</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CREATE TABLE statement is used to create a new table in a database.</a:t>
            </a:r>
          </a:p>
          <a:p>
            <a:pPr marL="0" indent="0">
              <a:buNone/>
            </a:pPr>
            <a:r>
              <a:rPr lang="en-US" sz="2000" b="1" dirty="0">
                <a:latin typeface="Times New Roman" panose="02020603050405020304" pitchFamily="18" charset="0"/>
                <a:cs typeface="Times New Roman" panose="02020603050405020304" pitchFamily="18" charset="0"/>
              </a:rPr>
              <a:t>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CREATE TABLE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i="1" dirty="0">
                <a:solidFill>
                  <a:srgbClr val="0070C0"/>
                </a:solidFill>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a:t>
            </a:r>
            <a:br>
              <a:rPr lang="en-US" sz="2000" b="1" dirty="0">
                <a:solidFill>
                  <a:srgbClr val="0070C0"/>
                </a:solidFill>
                <a:latin typeface="Times New Roman" panose="02020603050405020304" pitchFamily="18" charset="0"/>
                <a:cs typeface="Times New Roman" panose="02020603050405020304" pitchFamily="18" charset="0"/>
              </a:rPr>
            </a:br>
            <a:r>
              <a:rPr lang="en-US" sz="2000" b="1" i="1" dirty="0">
                <a:solidFill>
                  <a:srgbClr val="0070C0"/>
                </a:solidFill>
                <a:latin typeface="Times New Roman" panose="02020603050405020304" pitchFamily="18" charset="0"/>
                <a:cs typeface="Times New Roman" panose="02020603050405020304" pitchFamily="18" charset="0"/>
              </a:rPr>
              <a:t>    column1 datatype</a:t>
            </a:r>
            <a:r>
              <a:rPr lang="en-US" sz="2000" b="1" dirty="0">
                <a:solidFill>
                  <a:srgbClr val="0070C0"/>
                </a:solidFill>
                <a:latin typeface="Times New Roman" panose="02020603050405020304" pitchFamily="18" charset="0"/>
                <a:cs typeface="Times New Roman" panose="02020603050405020304" pitchFamily="18" charset="0"/>
              </a:rPr>
              <a:t>,</a:t>
            </a:r>
            <a:br>
              <a:rPr lang="en-US" sz="2000" b="1" dirty="0">
                <a:solidFill>
                  <a:srgbClr val="0070C0"/>
                </a:solidFill>
                <a:latin typeface="Times New Roman" panose="02020603050405020304" pitchFamily="18" charset="0"/>
                <a:cs typeface="Times New Roman" panose="02020603050405020304" pitchFamily="18" charset="0"/>
              </a:rPr>
            </a:br>
            <a:r>
              <a:rPr lang="en-US" sz="2000" b="1" i="1" dirty="0">
                <a:solidFill>
                  <a:srgbClr val="0070C0"/>
                </a:solidFill>
                <a:latin typeface="Times New Roman" panose="02020603050405020304" pitchFamily="18" charset="0"/>
                <a:cs typeface="Times New Roman" panose="02020603050405020304" pitchFamily="18" charset="0"/>
              </a:rPr>
              <a:t>    column2 datatype</a:t>
            </a:r>
            <a:r>
              <a:rPr lang="en-US" sz="2000" b="1" dirty="0">
                <a:solidFill>
                  <a:srgbClr val="0070C0"/>
                </a:solidFill>
                <a:latin typeface="Times New Roman" panose="02020603050405020304" pitchFamily="18" charset="0"/>
                <a:cs typeface="Times New Roman" panose="02020603050405020304" pitchFamily="18" charset="0"/>
              </a:rPr>
              <a:t>,</a:t>
            </a:r>
            <a:br>
              <a:rPr lang="en-US" sz="2000" b="1" dirty="0">
                <a:solidFill>
                  <a:srgbClr val="0070C0"/>
                </a:solidFill>
                <a:latin typeface="Times New Roman" panose="02020603050405020304" pitchFamily="18" charset="0"/>
                <a:cs typeface="Times New Roman" panose="02020603050405020304" pitchFamily="18" charset="0"/>
              </a:rPr>
            </a:br>
            <a:r>
              <a:rPr lang="en-US" sz="2000" b="1" i="1" dirty="0">
                <a:solidFill>
                  <a:srgbClr val="0070C0"/>
                </a:solidFill>
                <a:latin typeface="Times New Roman" panose="02020603050405020304" pitchFamily="18" charset="0"/>
                <a:cs typeface="Times New Roman" panose="02020603050405020304" pitchFamily="18" charset="0"/>
              </a:rPr>
              <a:t>    column3 datatype</a:t>
            </a:r>
            <a:r>
              <a:rPr lang="en-US" sz="2000" b="1" dirty="0">
                <a:solidFill>
                  <a:srgbClr val="0070C0"/>
                </a:solidFill>
                <a:latin typeface="Times New Roman" panose="02020603050405020304" pitchFamily="18" charset="0"/>
                <a:cs typeface="Times New Roman" panose="02020603050405020304" pitchFamily="18" charset="0"/>
              </a:rPr>
              <a:t>,</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 column parameters specify the names of the columns of the table.</a:t>
            </a:r>
          </a:p>
          <a:p>
            <a:r>
              <a:rPr lang="en-US" sz="2000" dirty="0">
                <a:latin typeface="Times New Roman" panose="02020603050405020304" pitchFamily="18" charset="0"/>
                <a:cs typeface="Times New Roman" panose="02020603050405020304" pitchFamily="18" charset="0"/>
              </a:rPr>
              <a:t>The datatype parameter specifies the type of data the column can hold (e.g. varchar, integer, date, etc.).</a:t>
            </a:r>
          </a:p>
          <a:p>
            <a:pPr marL="0" indent="0">
              <a:buNone/>
            </a:pP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CREATE TABLE </a:t>
            </a:r>
            <a:r>
              <a:rPr lang="en-US" sz="2000" b="1" dirty="0" smtClean="0">
                <a:solidFill>
                  <a:srgbClr val="0070C0"/>
                </a:solidFill>
                <a:latin typeface="Times New Roman" panose="02020603050405020304" pitchFamily="18" charset="0"/>
                <a:cs typeface="Times New Roman" panose="02020603050405020304" pitchFamily="18" charset="0"/>
              </a:rPr>
              <a:t>Customers </a:t>
            </a:r>
            <a:r>
              <a:rPr lang="en-US" sz="2000" b="1" dirty="0">
                <a:solidFill>
                  <a:srgbClr val="0070C0"/>
                </a:solidFill>
                <a:latin typeface="Times New Roman" panose="02020603050405020304" pitchFamily="18" charset="0"/>
                <a:cs typeface="Times New Roman" panose="02020603050405020304" pitchFamily="18" charset="0"/>
              </a:rPr>
              <a:t>(</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smtClean="0">
                <a:solidFill>
                  <a:srgbClr val="0070C0"/>
                </a:solidFill>
                <a:latin typeface="Times New Roman" panose="02020603050405020304" pitchFamily="18" charset="0"/>
                <a:cs typeface="Times New Roman" panose="02020603050405020304" pitchFamily="18" charset="0"/>
              </a:rPr>
              <a:t>Customer_ID</a:t>
            </a:r>
            <a:r>
              <a:rPr lang="en-US" sz="2000" b="1" dirty="0" smtClean="0">
                <a:solidFill>
                  <a:srgbClr val="0070C0"/>
                </a:solidFill>
                <a:latin typeface="Times New Roman" panose="02020603050405020304" pitchFamily="18" charset="0"/>
                <a:cs typeface="Times New Roman" panose="02020603050405020304" pitchFamily="18" charset="0"/>
              </a:rPr>
              <a:t> </a:t>
            </a:r>
            <a:r>
              <a:rPr lang="en-US" sz="2000" b="1" dirty="0" err="1" smtClean="0">
                <a:solidFill>
                  <a:srgbClr val="0070C0"/>
                </a:solidFill>
                <a:latin typeface="Times New Roman" panose="02020603050405020304" pitchFamily="18" charset="0"/>
                <a:cs typeface="Times New Roman" panose="02020603050405020304" pitchFamily="18" charset="0"/>
              </a:rPr>
              <a:t>int</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NOT NULL AUTO_INCREMENT,</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smtClean="0">
                <a:solidFill>
                  <a:srgbClr val="0070C0"/>
                </a:solidFill>
                <a:latin typeface="Times New Roman" panose="02020603050405020304" pitchFamily="18" charset="0"/>
                <a:cs typeface="Times New Roman" panose="02020603050405020304" pitchFamily="18" charset="0"/>
              </a:rPr>
              <a:t>FirstName</a:t>
            </a:r>
            <a:r>
              <a:rPr lang="en-US" sz="2000" b="1" dirty="0" smtClean="0">
                <a:solidFill>
                  <a:srgbClr val="0070C0"/>
                </a:solidFill>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varchar(255),</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smtClean="0">
                <a:solidFill>
                  <a:srgbClr val="0070C0"/>
                </a:solidFill>
                <a:latin typeface="Times New Roman" panose="02020603050405020304" pitchFamily="18" charset="0"/>
                <a:cs typeface="Times New Roman" panose="02020603050405020304" pitchFamily="18" charset="0"/>
              </a:rPr>
              <a:t>LastName</a:t>
            </a:r>
            <a:r>
              <a:rPr lang="en-US" sz="2000" b="1" dirty="0" smtClean="0">
                <a:solidFill>
                  <a:srgbClr val="0070C0"/>
                </a:solidFill>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varchar(255),</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smtClean="0">
                <a:solidFill>
                  <a:srgbClr val="0070C0"/>
                </a:solidFill>
                <a:latin typeface="Times New Roman" panose="02020603050405020304" pitchFamily="18" charset="0"/>
                <a:cs typeface="Times New Roman" panose="02020603050405020304" pitchFamily="18" charset="0"/>
              </a:rPr>
              <a:t>Email_address</a:t>
            </a:r>
            <a:r>
              <a:rPr lang="en-US" sz="2000" b="1" dirty="0" smtClean="0">
                <a:solidFill>
                  <a:srgbClr val="0070C0"/>
                </a:solidFill>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varchar(255),</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smtClean="0">
                <a:solidFill>
                  <a:srgbClr val="0070C0"/>
                </a:solidFill>
                <a:latin typeface="Times New Roman" panose="02020603050405020304" pitchFamily="18" charset="0"/>
                <a:cs typeface="Times New Roman" panose="02020603050405020304" pitchFamily="18" charset="0"/>
              </a:rPr>
              <a:t>Number_of_complaints</a:t>
            </a:r>
            <a:r>
              <a:rPr lang="en-US" sz="2000" b="1" dirty="0" smtClean="0">
                <a:solidFill>
                  <a:srgbClr val="0070C0"/>
                </a:solidFill>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varchar(255</a:t>
            </a:r>
            <a:r>
              <a:rPr lang="en-US"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  PRIMARY KEY (</a:t>
            </a:r>
            <a:r>
              <a:rPr lang="en-US" sz="2000" b="1" dirty="0" err="1" smtClean="0">
                <a:solidFill>
                  <a:srgbClr val="0070C0"/>
                </a:solidFill>
                <a:latin typeface="Times New Roman" panose="02020603050405020304" pitchFamily="18" charset="0"/>
                <a:cs typeface="Times New Roman" panose="02020603050405020304" pitchFamily="18" charset="0"/>
              </a:rPr>
              <a:t>Customer_ID</a:t>
            </a:r>
            <a:r>
              <a:rPr lang="en-US" sz="2000" b="1" dirty="0" smtClean="0">
                <a:solidFill>
                  <a:srgbClr val="0070C0"/>
                </a:solidFill>
                <a:latin typeface="Times New Roman" panose="02020603050405020304" pitchFamily="18" charset="0"/>
                <a:cs typeface="Times New Roman" panose="02020603050405020304" pitchFamily="18" charset="0"/>
              </a:rPr>
              <a:t>)</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a:t>
            </a:r>
            <a:endParaRPr lang="en-IN" sz="2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305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1975"/>
          </a:xfrm>
        </p:spPr>
        <p:txBody>
          <a:bodyPr>
            <a:normAutofit fontScale="90000"/>
          </a:bodyPr>
          <a:lstStyle/>
          <a:p>
            <a:r>
              <a:rPr lang="en-IN" b="1" dirty="0" smtClean="0"/>
              <a:t>WHAT IS DATABASE?</a:t>
            </a:r>
            <a:endParaRPr lang="en-IN" b="1"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A database is an application that stores the organized collection of records</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can be accessed and manage by the user very easily.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allows us to organize data into tables, rows, columns, and indexes to find the relevant information very quickly.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Each </a:t>
            </a:r>
            <a:r>
              <a:rPr lang="en-US" sz="2400" dirty="0">
                <a:latin typeface="Times New Roman" panose="02020603050405020304" pitchFamily="18" charset="0"/>
                <a:cs typeface="Times New Roman" panose="02020603050405020304" pitchFamily="18" charset="0"/>
              </a:rPr>
              <a:t>database contains distinct </a:t>
            </a:r>
            <a:r>
              <a:rPr lang="en-US" sz="2400" dirty="0">
                <a:latin typeface="Times New Roman" panose="02020603050405020304" pitchFamily="18" charset="0"/>
                <a:cs typeface="Times New Roman" panose="02020603050405020304" pitchFamily="18" charset="0"/>
                <a:hlinkClick r:id="rId2"/>
              </a:rPr>
              <a:t>API</a:t>
            </a:r>
            <a:r>
              <a:rPr lang="en-US" sz="2400" dirty="0">
                <a:latin typeface="Times New Roman" panose="02020603050405020304" pitchFamily="18" charset="0"/>
                <a:cs typeface="Times New Roman" panose="02020603050405020304" pitchFamily="18" charset="0"/>
              </a:rPr>
              <a:t> for performing database operations such as creating, managing, accessing, and searching the data it stores.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8692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787400"/>
            <a:ext cx="11620500" cy="5702300"/>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DROP TABLE </a:t>
            </a:r>
            <a:r>
              <a:rPr lang="en-US" sz="2400" b="1" dirty="0" smtClean="0">
                <a:latin typeface="Times New Roman" panose="02020603050405020304" pitchFamily="18" charset="0"/>
                <a:cs typeface="Times New Roman" panose="02020603050405020304" pitchFamily="18" charset="0"/>
              </a:rPr>
              <a:t>Statement:</a:t>
            </a:r>
          </a:p>
          <a:p>
            <a:pPr marL="0" indent="0">
              <a:buNone/>
            </a:pP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DROP TABLE statement is used to drop an existing table in a database.</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Syntax</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DROP TABLE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a:t>
            </a:r>
          </a:p>
          <a:p>
            <a:pPr marL="0" indent="0">
              <a:buNone/>
            </a:pPr>
            <a:r>
              <a:rPr lang="en-IN" sz="2000" b="1" dirty="0">
                <a:solidFill>
                  <a:srgbClr val="0070C0"/>
                </a:solidFill>
                <a:latin typeface="Times New Roman" panose="02020603050405020304" pitchFamily="18" charset="0"/>
                <a:cs typeface="Times New Roman" panose="02020603050405020304" pitchFamily="18" charset="0"/>
              </a:rPr>
              <a:t>DROP TABLE Shippers</a:t>
            </a:r>
            <a:r>
              <a:rPr lang="en-IN"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r>
              <a:rPr lang="en-IN" sz="2000" b="1" dirty="0">
                <a:solidFill>
                  <a:srgbClr val="0070C0"/>
                </a:solidFill>
                <a:latin typeface="Times New Roman" panose="02020603050405020304" pitchFamily="18" charset="0"/>
                <a:cs typeface="Times New Roman" panose="02020603050405020304" pitchFamily="18" charset="0"/>
              </a:rPr>
              <a:t>TRUNCATE TABLE </a:t>
            </a:r>
            <a:r>
              <a:rPr lang="en-IN" sz="2000" b="1" i="1" dirty="0" err="1">
                <a:solidFill>
                  <a:srgbClr val="0070C0"/>
                </a:solidFill>
                <a:latin typeface="Times New Roman" panose="02020603050405020304" pitchFamily="18" charset="0"/>
                <a:cs typeface="Times New Roman" panose="02020603050405020304" pitchFamily="18" charset="0"/>
              </a:rPr>
              <a:t>table_name</a:t>
            </a:r>
            <a:r>
              <a:rPr lang="en-IN" sz="2000" b="1" dirty="0">
                <a:solidFill>
                  <a:srgbClr val="0070C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662930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000" y="393700"/>
            <a:ext cx="11442700" cy="6197600"/>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ALTER TABLE </a:t>
            </a:r>
            <a:r>
              <a:rPr lang="en-US" sz="2400" b="1" dirty="0" smtClean="0">
                <a:latin typeface="Times New Roman" panose="02020603050405020304" pitchFamily="18" charset="0"/>
                <a:cs typeface="Times New Roman" panose="02020603050405020304" pitchFamily="18" charset="0"/>
              </a:rPr>
              <a:t>Statement:</a:t>
            </a:r>
          </a:p>
          <a:p>
            <a:pPr marL="0" indent="0">
              <a:buNone/>
            </a:pP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ALTER TABLE statement is used to add, delete, or modify columns in an existing table.</a:t>
            </a:r>
          </a:p>
          <a:p>
            <a:r>
              <a:rPr lang="en-US" sz="2000" dirty="0">
                <a:latin typeface="Times New Roman" panose="02020603050405020304" pitchFamily="18" charset="0"/>
                <a:cs typeface="Times New Roman" panose="02020603050405020304" pitchFamily="18" charset="0"/>
              </a:rPr>
              <a:t>The ALTER TABLE statement is also used to add and drop various constraints on an existing table.</a:t>
            </a:r>
          </a:p>
          <a:p>
            <a:r>
              <a:rPr lang="en-US" sz="2000" dirty="0">
                <a:latin typeface="Times New Roman" panose="02020603050405020304" pitchFamily="18" charset="0"/>
                <a:cs typeface="Times New Roman" panose="02020603050405020304" pitchFamily="18" charset="0"/>
              </a:rPr>
              <a:t>ALTER TABLE - ADD Column</a:t>
            </a:r>
          </a:p>
          <a:p>
            <a:pPr marL="0" indent="0">
              <a:buNone/>
            </a:pPr>
            <a:r>
              <a:rPr lang="en-US" sz="2000" b="1" dirty="0">
                <a:latin typeface="Times New Roman" panose="02020603050405020304" pitchFamily="18" charset="0"/>
                <a:cs typeface="Times New Roman" panose="02020603050405020304" pitchFamily="18" charset="0"/>
              </a:rPr>
              <a:t>To add a column in a table, use the following syntax</a:t>
            </a:r>
            <a:r>
              <a:rPr lang="en-US" sz="2000" b="1" dirty="0" smtClean="0">
                <a:latin typeface="Times New Roman" panose="02020603050405020304" pitchFamily="18" charset="0"/>
                <a:cs typeface="Times New Roman" panose="02020603050405020304" pitchFamily="18" charset="0"/>
              </a:rPr>
              <a:t>:</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ALTER TABLE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ADD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i="1" dirty="0">
                <a:solidFill>
                  <a:srgbClr val="0070C0"/>
                </a:solidFill>
                <a:latin typeface="Times New Roman" panose="02020603050405020304" pitchFamily="18" charset="0"/>
                <a:cs typeface="Times New Roman" panose="02020603050405020304" pitchFamily="18" charset="0"/>
              </a:rPr>
              <a:t> datatype</a:t>
            </a:r>
            <a:r>
              <a:rPr lang="en-US" sz="2000" b="1" dirty="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ALTER TABLE Customers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ADD Email varchar(255</a:t>
            </a:r>
            <a:r>
              <a:rPr lang="en-US"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ALTER TABLE Customers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DROP COLUMN Email</a:t>
            </a:r>
            <a:r>
              <a:rPr lang="en-US"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ALTER TABLE Persons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ADD </a:t>
            </a:r>
            <a:r>
              <a:rPr lang="en-US" sz="2000" b="1" dirty="0" err="1">
                <a:solidFill>
                  <a:srgbClr val="0070C0"/>
                </a:solidFill>
                <a:latin typeface="Times New Roman" panose="02020603050405020304" pitchFamily="18" charset="0"/>
                <a:cs typeface="Times New Roman" panose="02020603050405020304" pitchFamily="18" charset="0"/>
              </a:rPr>
              <a:t>DateOfBirth</a:t>
            </a:r>
            <a:r>
              <a:rPr lang="en-US" sz="2000" b="1" dirty="0">
                <a:solidFill>
                  <a:srgbClr val="0070C0"/>
                </a:solidFill>
                <a:latin typeface="Times New Roman" panose="02020603050405020304" pitchFamily="18" charset="0"/>
                <a:cs typeface="Times New Roman" panose="02020603050405020304" pitchFamily="18" charset="0"/>
              </a:rPr>
              <a:t> date;</a:t>
            </a:r>
            <a:endParaRPr lang="en-IN" sz="2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40246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254000"/>
            <a:ext cx="11480800" cy="6032500"/>
          </a:xfrm>
        </p:spPr>
        <p:txBody>
          <a:bodyPr>
            <a:noAutofit/>
          </a:bodyPr>
          <a:lstStyle/>
          <a:p>
            <a:pPr marL="0" indent="0">
              <a:buNone/>
            </a:pP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Constraints:</a:t>
            </a:r>
            <a:endParaRPr lang="en-US" sz="2400" b="1" dirty="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SQL </a:t>
            </a:r>
            <a:r>
              <a:rPr lang="en-US" sz="1800" dirty="0">
                <a:latin typeface="Times New Roman" panose="02020603050405020304" pitchFamily="18" charset="0"/>
                <a:cs typeface="Times New Roman" panose="02020603050405020304" pitchFamily="18" charset="0"/>
              </a:rPr>
              <a:t>constraints are used to specify rules for data in a table.</a:t>
            </a:r>
          </a:p>
          <a:p>
            <a:r>
              <a:rPr lang="en-US" sz="1800" dirty="0" smtClean="0">
                <a:latin typeface="Times New Roman" panose="02020603050405020304" pitchFamily="18" charset="0"/>
                <a:cs typeface="Times New Roman" panose="02020603050405020304" pitchFamily="18" charset="0"/>
              </a:rPr>
              <a:t>Constraints </a:t>
            </a:r>
            <a:r>
              <a:rPr lang="en-US" sz="1800" dirty="0">
                <a:latin typeface="Times New Roman" panose="02020603050405020304" pitchFamily="18" charset="0"/>
                <a:cs typeface="Times New Roman" panose="02020603050405020304" pitchFamily="18" charset="0"/>
              </a:rPr>
              <a:t>can be specified when the table is created with the CREATE TABLE statement, or after the table is created with the ALTER TABLE statement</a:t>
            </a:r>
            <a:r>
              <a:rPr lang="en-US" sz="1800" dirty="0" smtClean="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Syntax</a:t>
            </a:r>
          </a:p>
          <a:p>
            <a:r>
              <a:rPr lang="en-US" sz="1800" b="1" dirty="0">
                <a:solidFill>
                  <a:srgbClr val="0070C0"/>
                </a:solidFill>
                <a:latin typeface="Times New Roman" panose="02020603050405020304" pitchFamily="18" charset="0"/>
                <a:cs typeface="Times New Roman" panose="02020603050405020304" pitchFamily="18" charset="0"/>
              </a:rPr>
              <a:t>CREATE TABLE </a:t>
            </a:r>
            <a:r>
              <a:rPr lang="en-US" sz="1800" b="1" i="1" dirty="0" err="1">
                <a:solidFill>
                  <a:srgbClr val="0070C0"/>
                </a:solidFill>
                <a:latin typeface="Times New Roman" panose="02020603050405020304" pitchFamily="18" charset="0"/>
                <a:cs typeface="Times New Roman" panose="02020603050405020304" pitchFamily="18" charset="0"/>
              </a:rPr>
              <a:t>table_name</a:t>
            </a:r>
            <a:r>
              <a:rPr lang="en-US" sz="1800" b="1" i="1" dirty="0">
                <a:solidFill>
                  <a:srgbClr val="0070C0"/>
                </a:solidFill>
                <a:latin typeface="Times New Roman" panose="02020603050405020304" pitchFamily="18" charset="0"/>
                <a:cs typeface="Times New Roman" panose="02020603050405020304" pitchFamily="18" charset="0"/>
              </a:rPr>
              <a:t> </a:t>
            </a:r>
            <a:r>
              <a:rPr lang="en-US" sz="1800" b="1" dirty="0">
                <a:solidFill>
                  <a:srgbClr val="0070C0"/>
                </a:solidFill>
                <a:latin typeface="Times New Roman" panose="02020603050405020304" pitchFamily="18" charset="0"/>
                <a:cs typeface="Times New Roman" panose="02020603050405020304" pitchFamily="18" charset="0"/>
              </a:rPr>
              <a:t>(</a:t>
            </a:r>
            <a:br>
              <a:rPr lang="en-US" sz="1800" b="1" dirty="0">
                <a:solidFill>
                  <a:srgbClr val="0070C0"/>
                </a:solidFill>
                <a:latin typeface="Times New Roman" panose="02020603050405020304" pitchFamily="18" charset="0"/>
                <a:cs typeface="Times New Roman" panose="02020603050405020304" pitchFamily="18" charset="0"/>
              </a:rPr>
            </a:br>
            <a:r>
              <a:rPr lang="en-US" sz="1800" b="1" i="1" dirty="0">
                <a:solidFill>
                  <a:srgbClr val="0070C0"/>
                </a:solidFill>
                <a:latin typeface="Times New Roman" panose="02020603050405020304" pitchFamily="18" charset="0"/>
                <a:cs typeface="Times New Roman" panose="02020603050405020304" pitchFamily="18" charset="0"/>
              </a:rPr>
              <a:t>    column1 datatype</a:t>
            </a:r>
            <a:r>
              <a:rPr lang="en-US" sz="1800" b="1" dirty="0">
                <a:solidFill>
                  <a:srgbClr val="0070C0"/>
                </a:solidFill>
                <a:latin typeface="Times New Roman" panose="02020603050405020304" pitchFamily="18" charset="0"/>
                <a:cs typeface="Times New Roman" panose="02020603050405020304" pitchFamily="18" charset="0"/>
              </a:rPr>
              <a:t> </a:t>
            </a:r>
            <a:r>
              <a:rPr lang="en-US" sz="1800" b="1" i="1" dirty="0">
                <a:solidFill>
                  <a:srgbClr val="0070C0"/>
                </a:solidFill>
                <a:latin typeface="Times New Roman" panose="02020603050405020304" pitchFamily="18" charset="0"/>
                <a:cs typeface="Times New Roman" panose="02020603050405020304" pitchFamily="18" charset="0"/>
              </a:rPr>
              <a:t>constraint</a:t>
            </a:r>
            <a:r>
              <a:rPr lang="en-US" sz="1800" b="1" dirty="0">
                <a:solidFill>
                  <a:srgbClr val="0070C0"/>
                </a:solidFill>
                <a:latin typeface="Times New Roman" panose="02020603050405020304" pitchFamily="18" charset="0"/>
                <a:cs typeface="Times New Roman" panose="02020603050405020304" pitchFamily="18" charset="0"/>
              </a:rPr>
              <a:t>,</a:t>
            </a:r>
            <a:br>
              <a:rPr lang="en-US" sz="1800" b="1" dirty="0">
                <a:solidFill>
                  <a:srgbClr val="0070C0"/>
                </a:solidFill>
                <a:latin typeface="Times New Roman" panose="02020603050405020304" pitchFamily="18" charset="0"/>
                <a:cs typeface="Times New Roman" panose="02020603050405020304" pitchFamily="18" charset="0"/>
              </a:rPr>
            </a:br>
            <a:r>
              <a:rPr lang="en-US" sz="1800" b="1" i="1" dirty="0">
                <a:solidFill>
                  <a:srgbClr val="0070C0"/>
                </a:solidFill>
                <a:latin typeface="Times New Roman" panose="02020603050405020304" pitchFamily="18" charset="0"/>
                <a:cs typeface="Times New Roman" panose="02020603050405020304" pitchFamily="18" charset="0"/>
              </a:rPr>
              <a:t>    column2 datatype</a:t>
            </a:r>
            <a:r>
              <a:rPr lang="en-US" sz="1800" b="1" dirty="0">
                <a:solidFill>
                  <a:srgbClr val="0070C0"/>
                </a:solidFill>
                <a:latin typeface="Times New Roman" panose="02020603050405020304" pitchFamily="18" charset="0"/>
                <a:cs typeface="Times New Roman" panose="02020603050405020304" pitchFamily="18" charset="0"/>
              </a:rPr>
              <a:t> </a:t>
            </a:r>
            <a:r>
              <a:rPr lang="en-US" sz="1800" b="1" i="1" dirty="0">
                <a:solidFill>
                  <a:srgbClr val="0070C0"/>
                </a:solidFill>
                <a:latin typeface="Times New Roman" panose="02020603050405020304" pitchFamily="18" charset="0"/>
                <a:cs typeface="Times New Roman" panose="02020603050405020304" pitchFamily="18" charset="0"/>
              </a:rPr>
              <a:t>constraint</a:t>
            </a:r>
            <a:r>
              <a:rPr lang="en-US" sz="1800" b="1" dirty="0">
                <a:solidFill>
                  <a:srgbClr val="0070C0"/>
                </a:solidFill>
                <a:latin typeface="Times New Roman" panose="02020603050405020304" pitchFamily="18" charset="0"/>
                <a:cs typeface="Times New Roman" panose="02020603050405020304" pitchFamily="18" charset="0"/>
              </a:rPr>
              <a:t>,</a:t>
            </a:r>
            <a:br>
              <a:rPr lang="en-US" sz="1800" b="1" dirty="0">
                <a:solidFill>
                  <a:srgbClr val="0070C0"/>
                </a:solidFill>
                <a:latin typeface="Times New Roman" panose="02020603050405020304" pitchFamily="18" charset="0"/>
                <a:cs typeface="Times New Roman" panose="02020603050405020304" pitchFamily="18" charset="0"/>
              </a:rPr>
            </a:br>
            <a:r>
              <a:rPr lang="en-US" sz="1800" b="1" i="1" dirty="0">
                <a:solidFill>
                  <a:srgbClr val="0070C0"/>
                </a:solidFill>
                <a:latin typeface="Times New Roman" panose="02020603050405020304" pitchFamily="18" charset="0"/>
                <a:cs typeface="Times New Roman" panose="02020603050405020304" pitchFamily="18" charset="0"/>
              </a:rPr>
              <a:t>    column3 datatype</a:t>
            </a:r>
            <a:r>
              <a:rPr lang="en-US" sz="1800" b="1" dirty="0">
                <a:solidFill>
                  <a:srgbClr val="0070C0"/>
                </a:solidFill>
                <a:latin typeface="Times New Roman" panose="02020603050405020304" pitchFamily="18" charset="0"/>
                <a:cs typeface="Times New Roman" panose="02020603050405020304" pitchFamily="18" charset="0"/>
              </a:rPr>
              <a:t> </a:t>
            </a:r>
            <a:r>
              <a:rPr lang="en-US" sz="1800" b="1" i="1" dirty="0">
                <a:solidFill>
                  <a:srgbClr val="0070C0"/>
                </a:solidFill>
                <a:latin typeface="Times New Roman" panose="02020603050405020304" pitchFamily="18" charset="0"/>
                <a:cs typeface="Times New Roman" panose="02020603050405020304" pitchFamily="18" charset="0"/>
              </a:rPr>
              <a:t>constraint</a:t>
            </a:r>
            <a:r>
              <a:rPr lang="en-US" sz="1800" b="1" dirty="0">
                <a:solidFill>
                  <a:srgbClr val="0070C0"/>
                </a:solidFill>
                <a:latin typeface="Times New Roman" panose="02020603050405020304" pitchFamily="18" charset="0"/>
                <a:cs typeface="Times New Roman" panose="02020603050405020304" pitchFamily="18" charset="0"/>
              </a:rPr>
              <a:t>,</a:t>
            </a:r>
            <a:br>
              <a:rPr lang="en-US" sz="1800" b="1" dirty="0">
                <a:solidFill>
                  <a:srgbClr val="0070C0"/>
                </a:solidFill>
                <a:latin typeface="Times New Roman" panose="02020603050405020304" pitchFamily="18" charset="0"/>
                <a:cs typeface="Times New Roman" panose="02020603050405020304" pitchFamily="18" charset="0"/>
              </a:rPr>
            </a:br>
            <a:r>
              <a:rPr lang="en-US" sz="1800" b="1" dirty="0">
                <a:solidFill>
                  <a:srgbClr val="0070C0"/>
                </a:solidFill>
                <a:latin typeface="Times New Roman" panose="02020603050405020304" pitchFamily="18" charset="0"/>
                <a:cs typeface="Times New Roman" panose="02020603050405020304" pitchFamily="18" charset="0"/>
              </a:rPr>
              <a:t>    ....</a:t>
            </a:r>
            <a:br>
              <a:rPr lang="en-US" sz="1800" b="1" dirty="0">
                <a:solidFill>
                  <a:srgbClr val="0070C0"/>
                </a:solidFill>
                <a:latin typeface="Times New Roman" panose="02020603050405020304" pitchFamily="18" charset="0"/>
                <a:cs typeface="Times New Roman" panose="02020603050405020304" pitchFamily="18" charset="0"/>
              </a:rPr>
            </a:br>
            <a:r>
              <a:rPr lang="en-US" sz="1800" b="1" dirty="0" smtClean="0">
                <a:solidFill>
                  <a:srgbClr val="0070C0"/>
                </a:solidFill>
                <a:latin typeface="Times New Roman" panose="02020603050405020304" pitchFamily="18" charset="0"/>
                <a:cs typeface="Times New Roman" panose="02020603050405020304" pitchFamily="18" charset="0"/>
              </a:rPr>
              <a:t>);</a:t>
            </a:r>
          </a:p>
          <a:p>
            <a:pPr marL="0" indent="0">
              <a:buNone/>
            </a:pPr>
            <a:endParaRPr lang="en-US" sz="1800" b="1" dirty="0">
              <a:solidFill>
                <a:srgbClr val="0070C0"/>
              </a:solidFill>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Constraints </a:t>
            </a:r>
            <a:r>
              <a:rPr lang="en-US" sz="1800" dirty="0">
                <a:latin typeface="Times New Roman" panose="02020603050405020304" pitchFamily="18" charset="0"/>
                <a:cs typeface="Times New Roman" panose="02020603050405020304" pitchFamily="18" charset="0"/>
              </a:rPr>
              <a:t>are used to limit the type of data that can go into a table. This ensures the accuracy and reliability of the data in the table. If there is any violation between the constraint and the data action, the action is aborted.</a:t>
            </a:r>
          </a:p>
          <a:p>
            <a:r>
              <a:rPr lang="en-US" sz="1800" dirty="0">
                <a:latin typeface="Times New Roman" panose="02020603050405020304" pitchFamily="18" charset="0"/>
                <a:cs typeface="Times New Roman" panose="02020603050405020304" pitchFamily="18" charset="0"/>
              </a:rPr>
              <a:t>Constraints can be column level or table level. Column level constraints apply to a column, and table level constraints apply to the whole table.</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058" t="54860" r="23084" b="13716"/>
          <a:stretch/>
        </p:blipFill>
        <p:spPr bwMode="auto">
          <a:xfrm>
            <a:off x="3924300" y="2171700"/>
            <a:ext cx="76581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6420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44500"/>
            <a:ext cx="11582400" cy="6083300"/>
          </a:xfrm>
        </p:spPr>
        <p:txBody>
          <a:bodyPr>
            <a:normAutofit/>
          </a:bodyPr>
          <a:lstStyle/>
          <a:p>
            <a:pPr marL="0" indent="0">
              <a:buNone/>
            </a:pPr>
            <a:r>
              <a:rPr lang="en-IN" sz="2400" b="1" dirty="0" smtClean="0">
                <a:latin typeface="Times New Roman" panose="02020603050405020304" pitchFamily="18" charset="0"/>
                <a:cs typeface="Times New Roman" panose="02020603050405020304" pitchFamily="18" charset="0"/>
              </a:rPr>
              <a:t> DATE </a:t>
            </a:r>
            <a:r>
              <a:rPr lang="en-IN" sz="2400" b="1" dirty="0">
                <a:latin typeface="Times New Roman" panose="02020603050405020304" pitchFamily="18" charset="0"/>
                <a:cs typeface="Times New Roman" panose="02020603050405020304" pitchFamily="18" charset="0"/>
              </a:rPr>
              <a:t>Data </a:t>
            </a:r>
            <a:r>
              <a:rPr lang="en-IN" sz="2400" b="1" dirty="0" smtClean="0">
                <a:latin typeface="Times New Roman" panose="02020603050405020304" pitchFamily="18" charset="0"/>
                <a:cs typeface="Times New Roman" panose="02020603050405020304" pitchFamily="18" charset="0"/>
              </a:rPr>
              <a:t>Types:</a:t>
            </a: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MySQL comes with the following data types for storing a date or a date/time value in the database:</a:t>
            </a:r>
          </a:p>
          <a:p>
            <a:r>
              <a:rPr lang="en-IN" sz="2000" dirty="0">
                <a:latin typeface="Times New Roman" panose="02020603050405020304" pitchFamily="18" charset="0"/>
                <a:cs typeface="Times New Roman" panose="02020603050405020304" pitchFamily="18" charset="0"/>
              </a:rPr>
              <a:t>DATE - format YYYY-MM-DD</a:t>
            </a:r>
          </a:p>
          <a:p>
            <a:r>
              <a:rPr lang="en-IN" sz="2000" dirty="0">
                <a:latin typeface="Times New Roman" panose="02020603050405020304" pitchFamily="18" charset="0"/>
                <a:cs typeface="Times New Roman" panose="02020603050405020304" pitchFamily="18" charset="0"/>
              </a:rPr>
              <a:t>DATETIME - format: YYYY-MM-DD HH:MI:SS</a:t>
            </a:r>
          </a:p>
          <a:p>
            <a:r>
              <a:rPr lang="en-IN" sz="2000" dirty="0">
                <a:latin typeface="Times New Roman" panose="02020603050405020304" pitchFamily="18" charset="0"/>
                <a:cs typeface="Times New Roman" panose="02020603050405020304" pitchFamily="18" charset="0"/>
              </a:rPr>
              <a:t>TIMESTAMP - format: YYYY-MM-DD HH:MI:SS</a:t>
            </a:r>
          </a:p>
          <a:p>
            <a:r>
              <a:rPr lang="en-IN" sz="2000" dirty="0">
                <a:latin typeface="Times New Roman" panose="02020603050405020304" pitchFamily="18" charset="0"/>
                <a:cs typeface="Times New Roman" panose="02020603050405020304" pitchFamily="18" charset="0"/>
              </a:rPr>
              <a:t>YEAR - format YYYY or YY</a:t>
            </a:r>
          </a:p>
          <a:p>
            <a:pPr marL="0" indent="0">
              <a:buNone/>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SELECT</a:t>
            </a:r>
            <a:r>
              <a:rPr lang="en-US" sz="2000" b="1" dirty="0">
                <a:solidFill>
                  <a:srgbClr val="0070C0"/>
                </a:solidFill>
                <a:latin typeface="Times New Roman" panose="02020603050405020304" pitchFamily="18" charset="0"/>
                <a:cs typeface="Times New Roman" panose="02020603050405020304" pitchFamily="18" charset="0"/>
              </a:rPr>
              <a:t> * FROM Orders WHERE </a:t>
            </a:r>
            <a:r>
              <a:rPr lang="en-US" sz="2000" b="1" dirty="0" err="1">
                <a:solidFill>
                  <a:srgbClr val="0070C0"/>
                </a:solidFill>
                <a:latin typeface="Times New Roman" panose="02020603050405020304" pitchFamily="18" charset="0"/>
                <a:cs typeface="Times New Roman" panose="02020603050405020304" pitchFamily="18" charset="0"/>
              </a:rPr>
              <a:t>OrderDate</a:t>
            </a:r>
            <a:r>
              <a:rPr lang="en-US" sz="2000" b="1" dirty="0">
                <a:solidFill>
                  <a:srgbClr val="0070C0"/>
                </a:solidFill>
                <a:latin typeface="Times New Roman" panose="02020603050405020304" pitchFamily="18" charset="0"/>
                <a:cs typeface="Times New Roman" panose="02020603050405020304" pitchFamily="18" charset="0"/>
              </a:rPr>
              <a:t>='2008-11-11'</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812" t="55383" r="17911" b="31075"/>
          <a:stretch/>
        </p:blipFill>
        <p:spPr bwMode="auto">
          <a:xfrm>
            <a:off x="1587500" y="4622800"/>
            <a:ext cx="8623300" cy="139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898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771" y="449942"/>
            <a:ext cx="11625943" cy="6270172"/>
          </a:xfrm>
        </p:spPr>
        <p:txBody>
          <a:bodyPr>
            <a:normAutofit/>
          </a:bodyPr>
          <a:lstStyle/>
          <a:p>
            <a:endParaRPr lang="en-IN" sz="2000" b="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68" t="30810" r="33177" b="23415"/>
          <a:stretch/>
        </p:blipFill>
        <p:spPr bwMode="auto">
          <a:xfrm>
            <a:off x="283334" y="309091"/>
            <a:ext cx="11590987" cy="605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236897"/>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399" y="319314"/>
            <a:ext cx="11553371" cy="6328229"/>
          </a:xfrm>
        </p:spPr>
        <p:txBody>
          <a:bodyPr>
            <a:noAutofit/>
          </a:bodyPr>
          <a:lstStyle/>
          <a:p>
            <a:pPr marL="0" indent="0">
              <a:buNone/>
            </a:pPr>
            <a:r>
              <a:rPr lang="en-US" sz="2400" b="1" dirty="0" smtClean="0"/>
              <a:t> </a:t>
            </a:r>
            <a:r>
              <a:rPr lang="en-US" sz="2400" b="1" dirty="0"/>
              <a:t>SELECT </a:t>
            </a:r>
            <a:r>
              <a:rPr lang="en-US" sz="2400" b="1" dirty="0" smtClean="0"/>
              <a:t>Statement :</a:t>
            </a:r>
            <a:endParaRPr lang="en-US" sz="2400" b="1" dirty="0"/>
          </a:p>
          <a:p>
            <a:r>
              <a:rPr lang="en-US" sz="2000" dirty="0">
                <a:latin typeface="Times New Roman" panose="02020603050405020304" pitchFamily="18" charset="0"/>
                <a:cs typeface="Times New Roman" panose="02020603050405020304" pitchFamily="18" charset="0"/>
              </a:rPr>
              <a:t>The SELECT statement is used to select data from a database.</a:t>
            </a:r>
          </a:p>
          <a:p>
            <a:r>
              <a:rPr lang="en-US" sz="2000" dirty="0">
                <a:latin typeface="Times New Roman" panose="02020603050405020304" pitchFamily="18" charset="0"/>
                <a:cs typeface="Times New Roman" panose="02020603050405020304" pitchFamily="18" charset="0"/>
              </a:rPr>
              <a:t>The data returned is stored in a result table, called the result-set</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SELECT 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i="1" dirty="0">
                <a:solidFill>
                  <a:srgbClr val="0070C0"/>
                </a:solidFill>
                <a:latin typeface="Times New Roman" panose="02020603050405020304" pitchFamily="18" charset="0"/>
                <a:cs typeface="Times New Roman" panose="02020603050405020304" pitchFamily="18" charset="0"/>
              </a:rPr>
              <a:t>column1</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column2, ...</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endParaRPr lang="en-US" sz="20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Here, column1, column2, ... are the field names of the table you want to select data from. If you want to select all the fields available in the table, use the following syntax</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solidFill>
                  <a:srgbClr val="0070C0"/>
                </a:solidFill>
                <a:latin typeface="Times New Roman" panose="02020603050405020304" pitchFamily="18" charset="0"/>
                <a:cs typeface="Times New Roman" panose="02020603050405020304" pitchFamily="18" charset="0"/>
              </a:rPr>
              <a:t>                                          SELECT</a:t>
            </a:r>
            <a:r>
              <a:rPr lang="en-US" sz="2000" b="1" dirty="0">
                <a:solidFill>
                  <a:srgbClr val="0070C0"/>
                </a:solidFill>
                <a:latin typeface="Times New Roman" panose="02020603050405020304" pitchFamily="18" charset="0"/>
                <a:cs typeface="Times New Roman" panose="02020603050405020304" pitchFamily="18" charset="0"/>
              </a:rPr>
              <a:t> * 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endParaRPr lang="en-US" sz="2000" b="1" dirty="0" smtClean="0">
              <a:solidFill>
                <a:srgbClr val="0070C0"/>
              </a:solidFill>
              <a:latin typeface="Times New Roman" panose="02020603050405020304" pitchFamily="18" charset="0"/>
              <a:cs typeface="Times New Roman" panose="02020603050405020304" pitchFamily="18" charset="0"/>
            </a:endParaRP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rPr>
              <a:t>SELECT * FROM Customers;</a:t>
            </a:r>
            <a:endParaRPr lang="en-US" sz="2000" b="1" dirty="0" smtClean="0">
              <a:solidFill>
                <a:srgbClr val="0070C0"/>
              </a:solidFill>
              <a:latin typeface="Times New Roman" panose="02020603050405020304" pitchFamily="18" charset="0"/>
              <a:cs typeface="Times New Roman" panose="02020603050405020304" pitchFamily="18" charset="0"/>
            </a:endParaRP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rPr>
              <a:t>SELECT</a:t>
            </a:r>
            <a:r>
              <a:rPr lang="en-US" sz="2000" b="1" dirty="0">
                <a:solidFill>
                  <a:srgbClr val="0070C0"/>
                </a:solidFill>
              </a:rPr>
              <a:t> </a:t>
            </a:r>
            <a:r>
              <a:rPr lang="en-US" sz="2000" b="1" dirty="0" smtClean="0">
                <a:solidFill>
                  <a:srgbClr val="0070C0"/>
                </a:solidFill>
              </a:rPr>
              <a:t>Customer Name</a:t>
            </a:r>
            <a:r>
              <a:rPr lang="en-US" sz="2000" b="1" dirty="0">
                <a:solidFill>
                  <a:srgbClr val="0070C0"/>
                </a:solidFill>
              </a:rPr>
              <a:t>, City, Country FROM Customers;</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25" t="25704" r="16358" b="23944"/>
          <a:stretch/>
        </p:blipFill>
        <p:spPr bwMode="auto">
          <a:xfrm>
            <a:off x="5950038" y="1500387"/>
            <a:ext cx="5962919" cy="21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997780" y="721217"/>
            <a:ext cx="2743200" cy="59242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dirty="0" smtClean="0"/>
              <a:t>TABLE: Customers</a:t>
            </a:r>
            <a:endParaRPr lang="en-IN" dirty="0"/>
          </a:p>
        </p:txBody>
      </p:sp>
    </p:spTree>
    <p:extLst>
      <p:ext uri="{BB962C8B-B14F-4D97-AF65-F5344CB8AC3E}">
        <p14:creationId xmlns:p14="http://schemas.microsoft.com/office/powerpoint/2010/main" val="2498764494"/>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361042"/>
            <a:ext cx="11594921" cy="6154057"/>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SELECT DISTINCT </a:t>
            </a:r>
            <a:r>
              <a:rPr lang="en-US" sz="2400" b="1" dirty="0" smtClean="0">
                <a:latin typeface="Times New Roman" panose="02020603050405020304" pitchFamily="18" charset="0"/>
                <a:cs typeface="Times New Roman" panose="02020603050405020304" pitchFamily="18" charset="0"/>
              </a:rPr>
              <a:t>Statement:</a:t>
            </a:r>
          </a:p>
          <a:p>
            <a:pPr marL="0" indent="0">
              <a:buNone/>
            </a:pP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SELECT DISTINCT statement is used to return only distinct (different) values.</a:t>
            </a:r>
          </a:p>
          <a:p>
            <a:r>
              <a:rPr lang="en-US" sz="2000" dirty="0">
                <a:latin typeface="Times New Roman" panose="02020603050405020304" pitchFamily="18" charset="0"/>
                <a:cs typeface="Times New Roman" panose="02020603050405020304" pitchFamily="18" charset="0"/>
              </a:rPr>
              <a:t>Inside a table, a column often contains many duplicate values; and sometimes you only want to list the different (distinct) values.</a:t>
            </a:r>
          </a:p>
          <a:p>
            <a:pPr marL="0" indent="0">
              <a:buNone/>
            </a:pPr>
            <a:r>
              <a:rPr lang="en-US" sz="2000" b="1" dirty="0">
                <a:latin typeface="Times New Roman" panose="02020603050405020304" pitchFamily="18" charset="0"/>
                <a:cs typeface="Times New Roman" panose="02020603050405020304" pitchFamily="18" charset="0"/>
              </a:rPr>
              <a:t>SELECT DISTINCT Syntax</a:t>
            </a:r>
          </a:p>
          <a:p>
            <a:pPr marL="0" indent="0">
              <a:buNone/>
            </a:pPr>
            <a:endParaRPr lang="en-US" sz="2000" b="1" dirty="0" smtClean="0">
              <a:solidFill>
                <a:srgbClr val="0070C0"/>
              </a:solidFill>
              <a:latin typeface="Times New Roman" panose="02020603050405020304" pitchFamily="18" charset="0"/>
              <a:cs typeface="Times New Roman" panose="02020603050405020304" pitchFamily="18" charset="0"/>
            </a:endParaRPr>
          </a:p>
          <a:p>
            <a:pPr marL="0" indent="0">
              <a:buNone/>
            </a:pPr>
            <a:r>
              <a:rPr lang="en-US" sz="2000" b="1" dirty="0" smtClean="0">
                <a:solidFill>
                  <a:srgbClr val="0070C0"/>
                </a:solidFill>
                <a:latin typeface="Times New Roman" panose="02020603050405020304" pitchFamily="18" charset="0"/>
                <a:cs typeface="Times New Roman" panose="02020603050405020304" pitchFamily="18" charset="0"/>
              </a:rPr>
              <a:t>SELECT</a:t>
            </a:r>
            <a:r>
              <a:rPr lang="en-US" sz="2000" b="1" dirty="0">
                <a:solidFill>
                  <a:srgbClr val="0070C0"/>
                </a:solidFill>
                <a:latin typeface="Times New Roman" panose="02020603050405020304" pitchFamily="18" charset="0"/>
                <a:cs typeface="Times New Roman" panose="02020603050405020304" pitchFamily="18" charset="0"/>
              </a:rPr>
              <a:t> DISTINCT </a:t>
            </a:r>
            <a:r>
              <a:rPr lang="en-US" sz="2000" b="1" i="1" dirty="0">
                <a:solidFill>
                  <a:srgbClr val="0070C0"/>
                </a:solidFill>
                <a:latin typeface="Times New Roman" panose="02020603050405020304" pitchFamily="18" charset="0"/>
                <a:cs typeface="Times New Roman" panose="02020603050405020304" pitchFamily="18" charset="0"/>
              </a:rPr>
              <a:t>column1</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column2, ...</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smtClean="0">
                <a:solidFill>
                  <a:srgbClr val="0070C0"/>
                </a:solidFill>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 following SQL statement selects all (including the duplicates) values from the "Country" column in the "Customers" table:</a:t>
            </a:r>
          </a:p>
          <a:p>
            <a:pPr marL="0" indent="0">
              <a:buNone/>
            </a:pPr>
            <a:r>
              <a:rPr lang="en-US" sz="2000" b="1" dirty="0">
                <a:latin typeface="Times New Roman" panose="02020603050405020304" pitchFamily="18" charset="0"/>
                <a:cs typeface="Times New Roman" panose="02020603050405020304" pitchFamily="18" charset="0"/>
              </a:rPr>
              <a:t>Example</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SELECT</a:t>
            </a:r>
            <a:r>
              <a:rPr lang="en-US" sz="2000" b="1" dirty="0">
                <a:solidFill>
                  <a:srgbClr val="0070C0"/>
                </a:solidFill>
                <a:latin typeface="Times New Roman" panose="02020603050405020304" pitchFamily="18" charset="0"/>
                <a:cs typeface="Times New Roman" panose="02020603050405020304" pitchFamily="18" charset="0"/>
              </a:rPr>
              <a:t> Country FROM Customers</a:t>
            </a:r>
            <a:r>
              <a:rPr lang="en-US"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DISTINCT Country FROM Customers</a:t>
            </a:r>
            <a:r>
              <a:rPr lang="en-US"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COUNT(DISTINCT Country) FROM Customers;</a:t>
            </a:r>
          </a:p>
          <a:p>
            <a:pPr marL="0" indent="0">
              <a:buNone/>
            </a:pPr>
            <a:endParaRPr lang="en-US" sz="2000" b="1" dirty="0">
              <a:solidFill>
                <a:srgbClr val="0070C0"/>
              </a:solidFill>
              <a:latin typeface="Times New Roman" panose="02020603050405020304" pitchFamily="18" charset="0"/>
              <a:cs typeface="Times New Roman" panose="02020603050405020304" pitchFamily="18" charset="0"/>
            </a:endParaRPr>
          </a:p>
          <a:p>
            <a:pPr marL="0" indent="0">
              <a:buNone/>
            </a:pPr>
            <a:endParaRPr lang="en-IN" sz="2000" b="1" dirty="0">
              <a:solidFill>
                <a:srgbClr val="0070C0"/>
              </a:solidFill>
              <a:latin typeface="Times New Roman" panose="02020603050405020304" pitchFamily="18" charset="0"/>
              <a:cs typeface="Times New Roman" panose="02020603050405020304" pitchFamily="18" charset="0"/>
            </a:endParaRPr>
          </a:p>
        </p:txBody>
      </p:sp>
      <p:sp>
        <p:nvSpPr>
          <p:cNvPr id="2" name="Rectangle 1"/>
          <p:cNvSpPr>
            <a:spLocks noChangeArrowheads="1"/>
          </p:cNvSpPr>
          <p:nvPr/>
        </p:nvSpPr>
        <p:spPr bwMode="auto">
          <a:xfrm>
            <a:off x="0" y="-5770448"/>
            <a:ext cx="65" cy="119981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Segoe UI" pitchFamily="34" charset="0"/>
              <a:cs typeface="Segoe U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2400" dirty="0">
              <a:solidFill>
                <a:srgbClr val="000000"/>
              </a:solidFill>
              <a:latin typeface="Segoe UI" pitchFamily="34" charset="0"/>
              <a:cs typeface="Segoe UI" pitchFamily="34" charset="0"/>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7561" r="16181" b="26628"/>
          <a:stretch/>
        </p:blipFill>
        <p:spPr bwMode="auto">
          <a:xfrm>
            <a:off x="7199291" y="3915177"/>
            <a:ext cx="4675030" cy="2833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269857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371" y="406400"/>
            <a:ext cx="11480800" cy="6241143"/>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WHERE Clause:</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WHERE clause is used to filter records.</a:t>
            </a:r>
          </a:p>
          <a:p>
            <a:r>
              <a:rPr lang="en-US" sz="2000" dirty="0">
                <a:latin typeface="Times New Roman" panose="02020603050405020304" pitchFamily="18" charset="0"/>
                <a:cs typeface="Times New Roman" panose="02020603050405020304" pitchFamily="18" charset="0"/>
              </a:rPr>
              <a:t>It is used to extract only those records that fulfill a specified condition.</a:t>
            </a:r>
          </a:p>
          <a:p>
            <a:pPr marL="0" indent="0">
              <a:buNone/>
            </a:pP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WHERE Syntax:</a:t>
            </a: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i="1" dirty="0">
                <a:solidFill>
                  <a:srgbClr val="0070C0"/>
                </a:solidFill>
                <a:latin typeface="Times New Roman" panose="02020603050405020304" pitchFamily="18" charset="0"/>
                <a:cs typeface="Times New Roman" panose="02020603050405020304" pitchFamily="18" charset="0"/>
              </a:rPr>
              <a:t>column1</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column2, ...</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a:solidFill>
                  <a:srgbClr val="0070C0"/>
                </a:solidFill>
                <a:latin typeface="Times New Roman" panose="02020603050405020304" pitchFamily="18" charset="0"/>
                <a:cs typeface="Times New Roman" panose="02020603050405020304" pitchFamily="18" charset="0"/>
              </a:rPr>
              <a:t>condition</a:t>
            </a:r>
            <a:r>
              <a:rPr lang="en-US" sz="2000" b="1" dirty="0" smtClean="0">
                <a:solidFill>
                  <a:srgbClr val="0070C0"/>
                </a:solidFill>
                <a:latin typeface="Times New Roman" panose="02020603050405020304" pitchFamily="18" charset="0"/>
                <a:cs typeface="Times New Roman" panose="02020603050405020304" pitchFamily="18" charset="0"/>
              </a:rPr>
              <a:t>;</a:t>
            </a:r>
          </a:p>
          <a:p>
            <a:endParaRPr lang="en-US" sz="2000" b="1" dirty="0">
              <a:solidFill>
                <a:srgbClr val="0070C0"/>
              </a:solidFill>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015" t="19542" r="18015" b="21139"/>
          <a:stretch/>
        </p:blipFill>
        <p:spPr bwMode="auto">
          <a:xfrm>
            <a:off x="2936381" y="1661373"/>
            <a:ext cx="8980063" cy="2756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500" t="27421" r="16379" b="12544"/>
          <a:stretch/>
        </p:blipFill>
        <p:spPr bwMode="auto">
          <a:xfrm>
            <a:off x="193183" y="4507605"/>
            <a:ext cx="8603087" cy="2105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93724"/>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607" y="360608"/>
            <a:ext cx="11590987" cy="6220496"/>
          </a:xfrm>
        </p:spPr>
        <p:txBody>
          <a:bodyPr>
            <a:no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BETWEEN </a:t>
            </a:r>
            <a:r>
              <a:rPr lang="en-US" sz="2400" b="1" dirty="0" smtClean="0">
                <a:latin typeface="Times New Roman" panose="02020603050405020304" pitchFamily="18" charset="0"/>
                <a:cs typeface="Times New Roman" panose="02020603050405020304" pitchFamily="18" charset="0"/>
              </a:rPr>
              <a:t>Operator:</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BETWEEN operator selects values within a given range. The values can be numbers, text, or dates.</a:t>
            </a:r>
          </a:p>
          <a:p>
            <a:r>
              <a:rPr lang="en-US" sz="2000" dirty="0">
                <a:latin typeface="Times New Roman" panose="02020603050405020304" pitchFamily="18" charset="0"/>
                <a:cs typeface="Times New Roman" panose="02020603050405020304" pitchFamily="18" charset="0"/>
              </a:rPr>
              <a:t>The BETWEEN operator is inclusive: begin and end values are included.</a:t>
            </a:r>
          </a:p>
          <a:p>
            <a:pPr marL="0" indent="0">
              <a:buNone/>
            </a:pPr>
            <a:r>
              <a:rPr lang="en-US" sz="2000" b="1" dirty="0">
                <a:latin typeface="Times New Roman" panose="02020603050405020304" pitchFamily="18" charset="0"/>
                <a:cs typeface="Times New Roman" panose="02020603050405020304" pitchFamily="18" charset="0"/>
              </a:rPr>
              <a:t>BETWEEN 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i="1" dirty="0">
                <a:solidFill>
                  <a:srgbClr val="0070C0"/>
                </a:solidFill>
                <a:latin typeface="Times New Roman" panose="02020603050405020304" pitchFamily="18" charset="0"/>
                <a:cs typeface="Times New Roman" panose="02020603050405020304" pitchFamily="18" charset="0"/>
              </a:rPr>
              <a:t>(s)</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i="1" dirty="0">
                <a:solidFill>
                  <a:srgbClr val="0070C0"/>
                </a:solidFill>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BETWEEN </a:t>
            </a:r>
            <a:r>
              <a:rPr lang="en-US" sz="2000" b="1" i="1" dirty="0">
                <a:solidFill>
                  <a:srgbClr val="0070C0"/>
                </a:solidFill>
                <a:latin typeface="Times New Roman" panose="02020603050405020304" pitchFamily="18" charset="0"/>
                <a:cs typeface="Times New Roman" panose="02020603050405020304" pitchFamily="18" charset="0"/>
              </a:rPr>
              <a:t>value1</a:t>
            </a:r>
            <a:r>
              <a:rPr lang="en-US" sz="2000" b="1" dirty="0">
                <a:solidFill>
                  <a:srgbClr val="0070C0"/>
                </a:solidFill>
                <a:latin typeface="Times New Roman" panose="02020603050405020304" pitchFamily="18" charset="0"/>
                <a:cs typeface="Times New Roman" panose="02020603050405020304" pitchFamily="18" charset="0"/>
              </a:rPr>
              <a:t> AND </a:t>
            </a:r>
            <a:r>
              <a:rPr lang="en-US" sz="2000" b="1" i="1" dirty="0">
                <a:solidFill>
                  <a:srgbClr val="0070C0"/>
                </a:solidFill>
                <a:latin typeface="Times New Roman" panose="02020603050405020304" pitchFamily="18" charset="0"/>
                <a:cs typeface="Times New Roman" panose="02020603050405020304" pitchFamily="18" charset="0"/>
              </a:rPr>
              <a:t>value2;</a:t>
            </a:r>
            <a:endParaRPr lang="en-US" sz="2000" b="1" dirty="0">
              <a:solidFill>
                <a:srgbClr val="0070C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 FROM Products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Price BETWEEN 10 AND 20</a:t>
            </a:r>
            <a:r>
              <a:rPr lang="en-US"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 FROM Products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Price NOT BETWEEN 10 AND 20</a:t>
            </a:r>
            <a:r>
              <a:rPr lang="en-US"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 FROM Products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Price BETWEEN 10 AND 20</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AND </a:t>
            </a:r>
            <a:r>
              <a:rPr lang="en-US" sz="2000" b="1" dirty="0" err="1">
                <a:solidFill>
                  <a:srgbClr val="0070C0"/>
                </a:solidFill>
                <a:latin typeface="Times New Roman" panose="02020603050405020304" pitchFamily="18" charset="0"/>
                <a:cs typeface="Times New Roman" panose="02020603050405020304" pitchFamily="18" charset="0"/>
              </a:rPr>
              <a:t>CategoryID</a:t>
            </a:r>
            <a:r>
              <a:rPr lang="en-US" sz="2000" b="1" dirty="0">
                <a:solidFill>
                  <a:srgbClr val="0070C0"/>
                </a:solidFill>
                <a:latin typeface="Times New Roman" panose="02020603050405020304" pitchFamily="18" charset="0"/>
                <a:cs typeface="Times New Roman" panose="02020603050405020304" pitchFamily="18" charset="0"/>
              </a:rPr>
              <a:t> NOT IN (1,2,3</a:t>
            </a:r>
            <a:r>
              <a:rPr lang="en-US"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2000" b="1" dirty="0">
                <a:solidFill>
                  <a:srgbClr val="0070C0"/>
                </a:solidFill>
                <a:latin typeface="Times New Roman" panose="02020603050405020304" pitchFamily="18" charset="0"/>
                <a:cs typeface="Times New Roman" panose="02020603050405020304" pitchFamily="18" charset="0"/>
              </a:rPr>
              <a:t>SELECT * FROM Products</a:t>
            </a:r>
            <a:br>
              <a:rPr lang="en-IN" sz="2000" b="1" dirty="0">
                <a:solidFill>
                  <a:srgbClr val="0070C0"/>
                </a:solidFill>
                <a:latin typeface="Times New Roman" panose="02020603050405020304" pitchFamily="18" charset="0"/>
                <a:cs typeface="Times New Roman" panose="02020603050405020304" pitchFamily="18" charset="0"/>
              </a:rPr>
            </a:br>
            <a:r>
              <a:rPr lang="en-IN" sz="2000" b="1" dirty="0">
                <a:solidFill>
                  <a:srgbClr val="0070C0"/>
                </a:solidFill>
                <a:latin typeface="Times New Roman" panose="02020603050405020304" pitchFamily="18" charset="0"/>
                <a:cs typeface="Times New Roman" panose="02020603050405020304" pitchFamily="18" charset="0"/>
              </a:rPr>
              <a:t>WHERE </a:t>
            </a:r>
            <a:r>
              <a:rPr lang="en-IN" sz="2000" b="1" dirty="0" err="1">
                <a:solidFill>
                  <a:srgbClr val="0070C0"/>
                </a:solidFill>
                <a:latin typeface="Times New Roman" panose="02020603050405020304" pitchFamily="18" charset="0"/>
                <a:cs typeface="Times New Roman" panose="02020603050405020304" pitchFamily="18" charset="0"/>
              </a:rPr>
              <a:t>ProductName</a:t>
            </a:r>
            <a:r>
              <a:rPr lang="en-IN" sz="2000" b="1" dirty="0">
                <a:solidFill>
                  <a:srgbClr val="0070C0"/>
                </a:solidFill>
                <a:latin typeface="Times New Roman" panose="02020603050405020304" pitchFamily="18" charset="0"/>
                <a:cs typeface="Times New Roman" panose="02020603050405020304" pitchFamily="18" charset="0"/>
              </a:rPr>
              <a:t> BETWEEN 'Carnarvon Tigers' AND 'Mozzarella di Giovanni'</a:t>
            </a:r>
            <a:br>
              <a:rPr lang="en-IN" sz="2000" b="1" dirty="0">
                <a:solidFill>
                  <a:srgbClr val="0070C0"/>
                </a:solidFill>
                <a:latin typeface="Times New Roman" panose="02020603050405020304" pitchFamily="18" charset="0"/>
                <a:cs typeface="Times New Roman" panose="02020603050405020304" pitchFamily="18" charset="0"/>
              </a:rPr>
            </a:br>
            <a:r>
              <a:rPr lang="en-IN" sz="2000" b="1" dirty="0">
                <a:solidFill>
                  <a:srgbClr val="0070C0"/>
                </a:solidFill>
                <a:latin typeface="Times New Roman" panose="02020603050405020304" pitchFamily="18" charset="0"/>
                <a:cs typeface="Times New Roman" panose="02020603050405020304" pitchFamily="18" charset="0"/>
              </a:rPr>
              <a:t>ORDER BY </a:t>
            </a:r>
            <a:r>
              <a:rPr lang="en-IN" sz="2000" b="1" dirty="0" err="1">
                <a:solidFill>
                  <a:srgbClr val="0070C0"/>
                </a:solidFill>
                <a:latin typeface="Times New Roman" panose="02020603050405020304" pitchFamily="18" charset="0"/>
                <a:cs typeface="Times New Roman" panose="02020603050405020304" pitchFamily="18" charset="0"/>
              </a:rPr>
              <a:t>ProductName</a:t>
            </a:r>
            <a:r>
              <a:rPr lang="en-IN"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 FROM Orders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dirty="0" err="1">
                <a:solidFill>
                  <a:srgbClr val="0070C0"/>
                </a:solidFill>
                <a:latin typeface="Times New Roman" panose="02020603050405020304" pitchFamily="18" charset="0"/>
                <a:cs typeface="Times New Roman" panose="02020603050405020304" pitchFamily="18" charset="0"/>
              </a:rPr>
              <a:t>OrderDate</a:t>
            </a:r>
            <a:r>
              <a:rPr lang="en-US" sz="2000" b="1" dirty="0">
                <a:solidFill>
                  <a:srgbClr val="0070C0"/>
                </a:solidFill>
                <a:latin typeface="Times New Roman" panose="02020603050405020304" pitchFamily="18" charset="0"/>
                <a:cs typeface="Times New Roman" panose="02020603050405020304" pitchFamily="18" charset="0"/>
              </a:rPr>
              <a:t> BETWEEN '1996-07-01' AND '1996-07-31';</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957" r="18140" b="13028"/>
          <a:stretch/>
        </p:blipFill>
        <p:spPr bwMode="auto">
          <a:xfrm>
            <a:off x="6911660" y="1996225"/>
            <a:ext cx="5078571" cy="3026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13640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456" y="425003"/>
            <a:ext cx="11706896" cy="6078828"/>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LIKE </a:t>
            </a:r>
            <a:r>
              <a:rPr lang="en-US" sz="2400" b="1" dirty="0" smtClean="0">
                <a:latin typeface="Times New Roman" panose="02020603050405020304" pitchFamily="18" charset="0"/>
                <a:cs typeface="Times New Roman" panose="02020603050405020304" pitchFamily="18" charset="0"/>
              </a:rPr>
              <a:t>Operator:</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LIKE operator is used in a WHERE clause to search for a specified pattern in a column.</a:t>
            </a:r>
          </a:p>
          <a:p>
            <a:pPr marL="0" indent="0">
              <a:buNone/>
            </a:pPr>
            <a:r>
              <a:rPr lang="en-US" sz="2000" b="1" dirty="0">
                <a:latin typeface="Times New Roman" panose="02020603050405020304" pitchFamily="18" charset="0"/>
                <a:cs typeface="Times New Roman" panose="02020603050405020304" pitchFamily="18" charset="0"/>
              </a:rPr>
              <a:t>There are two wildcards often used in conjunction with the LIKE operator:</a:t>
            </a:r>
          </a:p>
          <a:p>
            <a:r>
              <a:rPr lang="en-US" sz="2000" dirty="0">
                <a:latin typeface="Times New Roman" panose="02020603050405020304" pitchFamily="18" charset="0"/>
                <a:cs typeface="Times New Roman" panose="02020603050405020304" pitchFamily="18" charset="0"/>
              </a:rPr>
              <a:t>The percent sign (%) represents zero, one, or multiple characters</a:t>
            </a:r>
          </a:p>
          <a:p>
            <a:r>
              <a:rPr lang="en-US" sz="2000" dirty="0">
                <a:latin typeface="Times New Roman" panose="02020603050405020304" pitchFamily="18" charset="0"/>
                <a:cs typeface="Times New Roman" panose="02020603050405020304" pitchFamily="18" charset="0"/>
              </a:rPr>
              <a:t>The underscore sign (_) represents one, single character</a:t>
            </a:r>
          </a:p>
          <a:p>
            <a:r>
              <a:rPr lang="en-US" sz="2000" dirty="0">
                <a:latin typeface="Times New Roman" panose="02020603050405020304" pitchFamily="18" charset="0"/>
                <a:cs typeface="Times New Roman" panose="02020603050405020304" pitchFamily="18" charset="0"/>
              </a:rPr>
              <a:t>The percent sign and the underscore can also be used in combinations!</a:t>
            </a:r>
          </a:p>
          <a:p>
            <a:pPr marL="0" indent="0">
              <a:buNone/>
            </a:pPr>
            <a:r>
              <a:rPr lang="en-US" sz="2000" b="1" dirty="0">
                <a:latin typeface="Times New Roman" panose="02020603050405020304" pitchFamily="18" charset="0"/>
                <a:cs typeface="Times New Roman" panose="02020603050405020304" pitchFamily="18" charset="0"/>
              </a:rPr>
              <a:t>LIKE </a:t>
            </a:r>
            <a:r>
              <a:rPr lang="en-US" sz="2000" b="1" dirty="0" smtClean="0">
                <a:latin typeface="Times New Roman" panose="02020603050405020304" pitchFamily="18" charset="0"/>
                <a:cs typeface="Times New Roman" panose="02020603050405020304" pitchFamily="18" charset="0"/>
              </a:rPr>
              <a:t>Syntax</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i="1" dirty="0">
                <a:solidFill>
                  <a:srgbClr val="0070C0"/>
                </a:solidFill>
                <a:latin typeface="Times New Roman" panose="02020603050405020304" pitchFamily="18" charset="0"/>
                <a:cs typeface="Times New Roman" panose="02020603050405020304" pitchFamily="18" charset="0"/>
              </a:rPr>
              <a:t>column1, column2, ...</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err="1">
                <a:solidFill>
                  <a:srgbClr val="0070C0"/>
                </a:solidFill>
                <a:latin typeface="Times New Roman" panose="02020603050405020304" pitchFamily="18" charset="0"/>
                <a:cs typeface="Times New Roman" panose="02020603050405020304" pitchFamily="18" charset="0"/>
              </a:rPr>
              <a:t>columnN</a:t>
            </a:r>
            <a:r>
              <a:rPr lang="en-US" sz="2000" b="1" dirty="0">
                <a:solidFill>
                  <a:srgbClr val="0070C0"/>
                </a:solidFill>
                <a:latin typeface="Times New Roman" panose="02020603050405020304" pitchFamily="18" charset="0"/>
                <a:cs typeface="Times New Roman" panose="02020603050405020304" pitchFamily="18" charset="0"/>
              </a:rPr>
              <a:t> LIKE </a:t>
            </a:r>
            <a:r>
              <a:rPr lang="en-US" sz="2000" b="1" i="1" dirty="0">
                <a:solidFill>
                  <a:srgbClr val="0070C0"/>
                </a:solidFill>
                <a:latin typeface="Times New Roman" panose="02020603050405020304" pitchFamily="18" charset="0"/>
                <a:cs typeface="Times New Roman" panose="02020603050405020304" pitchFamily="18" charset="0"/>
              </a:rPr>
              <a:t>pattern</a:t>
            </a:r>
            <a:r>
              <a:rPr lang="en-US" sz="2000" b="1" dirty="0">
                <a:solidFill>
                  <a:srgbClr val="0070C0"/>
                </a:solidFill>
                <a:latin typeface="Times New Roman" panose="02020603050405020304" pitchFamily="18" charset="0"/>
                <a:cs typeface="Times New Roman" panose="02020603050405020304" pitchFamily="18" charset="0"/>
              </a:rPr>
              <a:t>;</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 FROM Customers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dirty="0" err="1">
                <a:solidFill>
                  <a:srgbClr val="0070C0"/>
                </a:solidFill>
                <a:latin typeface="Times New Roman" panose="02020603050405020304" pitchFamily="18" charset="0"/>
                <a:cs typeface="Times New Roman" panose="02020603050405020304" pitchFamily="18" charset="0"/>
              </a:rPr>
              <a:t>CustomerName</a:t>
            </a:r>
            <a:r>
              <a:rPr lang="en-US" sz="2000" b="1" dirty="0">
                <a:solidFill>
                  <a:srgbClr val="0070C0"/>
                </a:solidFill>
                <a:latin typeface="Times New Roman" panose="02020603050405020304" pitchFamily="18" charset="0"/>
                <a:cs typeface="Times New Roman" panose="02020603050405020304" pitchFamily="18" charset="0"/>
              </a:rPr>
              <a:t> LIKE 'a%';</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51" t="29753" r="15705" b="12676"/>
          <a:stretch/>
        </p:blipFill>
        <p:spPr bwMode="auto">
          <a:xfrm>
            <a:off x="4481848" y="3142446"/>
            <a:ext cx="6906564" cy="3245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02388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39E446-2FB5-4E98-A206-DDFFBA7CB849}"/>
              </a:ext>
            </a:extLst>
          </p:cNvPr>
          <p:cNvSpPr>
            <a:spLocks noGrp="1"/>
          </p:cNvSpPr>
          <p:nvPr>
            <p:ph type="title"/>
          </p:nvPr>
        </p:nvSpPr>
        <p:spPr>
          <a:xfrm>
            <a:off x="838200" y="365126"/>
            <a:ext cx="10515600" cy="578304"/>
          </a:xfrm>
        </p:spPr>
        <p:txBody>
          <a:bodyPr>
            <a:normAutofit fontScale="90000"/>
          </a:bodyPr>
          <a:lstStyle/>
          <a:p>
            <a:r>
              <a:rPr lang="en-IN" b="1" dirty="0"/>
              <a:t>What is RDBMS?</a:t>
            </a:r>
          </a:p>
        </p:txBody>
      </p:sp>
      <p:sp>
        <p:nvSpPr>
          <p:cNvPr id="3" name="Content Placeholder 2">
            <a:extLst>
              <a:ext uri="{FF2B5EF4-FFF2-40B4-BE49-F238E27FC236}">
                <a16:creationId xmlns="" xmlns:a16="http://schemas.microsoft.com/office/drawing/2014/main" id="{7F8034A8-091B-438C-8A0D-F21D8D392D5E}"/>
              </a:ext>
            </a:extLst>
          </p:cNvPr>
          <p:cNvSpPr>
            <a:spLocks noGrp="1"/>
          </p:cNvSpPr>
          <p:nvPr>
            <p:ph idx="1"/>
          </p:nvPr>
        </p:nvSpPr>
        <p:spPr>
          <a:xfrm>
            <a:off x="838200" y="1509486"/>
            <a:ext cx="10515600" cy="4983388"/>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 RDBMS stands for Relational Database Management Systems..</a:t>
            </a:r>
          </a:p>
          <a:p>
            <a:pPr>
              <a:lnSpc>
                <a:spcPct val="150000"/>
              </a:lnSpc>
            </a:pPr>
            <a:r>
              <a:rPr lang="en-US" sz="2000" dirty="0">
                <a:latin typeface="Times New Roman" panose="02020603050405020304" pitchFamily="18" charset="0"/>
                <a:cs typeface="Times New Roman" panose="02020603050405020304" pitchFamily="18" charset="0"/>
              </a:rPr>
              <a:t>All modern database management systems like SQL, MS SQL Server, IBM DB2, ORACLE, My-SQL and Microsoft Access are based on RDBMS. </a:t>
            </a:r>
          </a:p>
          <a:p>
            <a:pPr>
              <a:lnSpc>
                <a:spcPct val="150000"/>
              </a:lnSpc>
            </a:pPr>
            <a:r>
              <a:rPr lang="en-US" sz="2000" dirty="0">
                <a:latin typeface="Times New Roman" panose="02020603050405020304" pitchFamily="18" charset="0"/>
                <a:cs typeface="Times New Roman" panose="02020603050405020304" pitchFamily="18" charset="0"/>
              </a:rPr>
              <a:t>It is called Relational Data Base Management System (RDBMS) because it is based on relational model introduced by E.F. Codd.</a:t>
            </a:r>
          </a:p>
          <a:p>
            <a:pPr>
              <a:lnSpc>
                <a:spcPct val="150000"/>
              </a:lnSpc>
            </a:pPr>
            <a:r>
              <a:rPr lang="en-US" sz="2000" dirty="0">
                <a:latin typeface="Times New Roman" panose="02020603050405020304" pitchFamily="18" charset="0"/>
                <a:cs typeface="Times New Roman" panose="02020603050405020304" pitchFamily="18" charset="0"/>
              </a:rPr>
              <a:t> Data is represented in terms of tuples (rows) in RDBMS. Relational database is most commonly used database. </a:t>
            </a:r>
            <a:endParaRPr lang="en-US" sz="2000" dirty="0" smtClean="0">
              <a:latin typeface="Times New Roman" panose="02020603050405020304" pitchFamily="18" charset="0"/>
              <a:cs typeface="Times New Roman" panose="02020603050405020304" pitchFamily="18" charset="0"/>
            </a:endParaRPr>
          </a:p>
          <a:p>
            <a:pPr>
              <a:lnSpc>
                <a:spcPct val="150000"/>
              </a:lnSpc>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contains number of tables and each table has its own primary key. Due to a collection of organized set of tables, data can be accessed easily in RDBMS.</a:t>
            </a:r>
          </a:p>
          <a:p>
            <a:pPr>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6812268"/>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699" y="399244"/>
            <a:ext cx="11655380" cy="6156101"/>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IN </a:t>
            </a:r>
            <a:r>
              <a:rPr lang="en-US" sz="2400" b="1" dirty="0" smtClean="0">
                <a:latin typeface="Times New Roman" panose="02020603050405020304" pitchFamily="18" charset="0"/>
                <a:cs typeface="Times New Roman" panose="02020603050405020304" pitchFamily="18" charset="0"/>
              </a:rPr>
              <a:t>Operator:</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IN operator allows you to specify multiple values in a WHERE clause.</a:t>
            </a:r>
          </a:p>
          <a:p>
            <a:r>
              <a:rPr lang="en-US" sz="2000" dirty="0">
                <a:latin typeface="Times New Roman" panose="02020603050405020304" pitchFamily="18" charset="0"/>
                <a:cs typeface="Times New Roman" panose="02020603050405020304" pitchFamily="18" charset="0"/>
              </a:rPr>
              <a:t>The IN operator is a shorthand for multiple OR conditions.</a:t>
            </a:r>
          </a:p>
          <a:p>
            <a:pPr marL="0" indent="0">
              <a:buNone/>
            </a:pPr>
            <a:r>
              <a:rPr lang="en-US" sz="2000" b="1" dirty="0">
                <a:latin typeface="Times New Roman" panose="02020603050405020304" pitchFamily="18" charset="0"/>
                <a:cs typeface="Times New Roman" panose="02020603050405020304" pitchFamily="18" charset="0"/>
              </a:rPr>
              <a:t>IN 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i="1" dirty="0">
                <a:solidFill>
                  <a:srgbClr val="0070C0"/>
                </a:solidFill>
                <a:latin typeface="Times New Roman" panose="02020603050405020304" pitchFamily="18" charset="0"/>
                <a:cs typeface="Times New Roman" panose="02020603050405020304" pitchFamily="18" charset="0"/>
              </a:rPr>
              <a:t>(s)</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dirty="0">
                <a:solidFill>
                  <a:srgbClr val="0070C0"/>
                </a:solidFill>
                <a:latin typeface="Times New Roman" panose="02020603050405020304" pitchFamily="18" charset="0"/>
                <a:cs typeface="Times New Roman" panose="02020603050405020304" pitchFamily="18" charset="0"/>
              </a:rPr>
              <a:t> IN (</a:t>
            </a:r>
            <a:r>
              <a:rPr lang="en-US" sz="2000" b="1" i="1" dirty="0">
                <a:solidFill>
                  <a:srgbClr val="0070C0"/>
                </a:solidFill>
                <a:latin typeface="Times New Roman" panose="02020603050405020304" pitchFamily="18" charset="0"/>
                <a:cs typeface="Times New Roman" panose="02020603050405020304" pitchFamily="18" charset="0"/>
              </a:rPr>
              <a:t>value1</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value2</a:t>
            </a:r>
            <a:r>
              <a:rPr lang="en-US" sz="2000" b="1" dirty="0">
                <a:solidFill>
                  <a:srgbClr val="0070C0"/>
                </a:solidFill>
                <a:latin typeface="Times New Roman" panose="02020603050405020304" pitchFamily="18" charset="0"/>
                <a:cs typeface="Times New Roman" panose="02020603050405020304" pitchFamily="18" charset="0"/>
              </a:rPr>
              <a:t>, ...);</a:t>
            </a:r>
          </a:p>
          <a:p>
            <a:pPr marL="0" indent="0">
              <a:buNone/>
            </a:pPr>
            <a:r>
              <a:rPr lang="en-US" sz="2000" b="1" dirty="0">
                <a:latin typeface="Times New Roman" panose="02020603050405020304" pitchFamily="18" charset="0"/>
                <a:cs typeface="Times New Roman" panose="02020603050405020304" pitchFamily="18" charset="0"/>
              </a:rPr>
              <a:t>or:</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i="1" dirty="0">
                <a:solidFill>
                  <a:srgbClr val="0070C0"/>
                </a:solidFill>
                <a:latin typeface="Times New Roman" panose="02020603050405020304" pitchFamily="18" charset="0"/>
                <a:cs typeface="Times New Roman" panose="02020603050405020304" pitchFamily="18" charset="0"/>
              </a:rPr>
              <a:t>(s)</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dirty="0">
                <a:solidFill>
                  <a:srgbClr val="0070C0"/>
                </a:solidFill>
                <a:latin typeface="Times New Roman" panose="02020603050405020304" pitchFamily="18" charset="0"/>
                <a:cs typeface="Times New Roman" panose="02020603050405020304" pitchFamily="18" charset="0"/>
              </a:rPr>
              <a:t> IN (</a:t>
            </a:r>
            <a:r>
              <a:rPr lang="en-US" sz="2000" b="1" i="1" dirty="0">
                <a:solidFill>
                  <a:srgbClr val="0070C0"/>
                </a:solidFill>
                <a:latin typeface="Times New Roman" panose="02020603050405020304" pitchFamily="18" charset="0"/>
                <a:cs typeface="Times New Roman" panose="02020603050405020304" pitchFamily="18" charset="0"/>
              </a:rPr>
              <a:t>SELECT STATEMENT</a:t>
            </a:r>
            <a:r>
              <a:rPr lang="en-US" sz="2000" b="1" dirty="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 FROM Customers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Country IN ('Germany', 'France', 'UK</a:t>
            </a:r>
            <a:r>
              <a:rPr lang="en-US"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 FROM Customers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Country NOT IN ('Germany', 'France', 'UK</a:t>
            </a:r>
            <a:r>
              <a:rPr lang="en-US"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 FROM Customers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Country IN (SELECT Country FROM Suppliers);</a:t>
            </a:r>
            <a:endParaRPr lang="en-IN" sz="2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07813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487" y="321972"/>
            <a:ext cx="11552350" cy="6284890"/>
          </a:xfrm>
        </p:spPr>
        <p:txBody>
          <a:bodyPr>
            <a:normAutofit fontScale="77500" lnSpcReduction="20000"/>
          </a:bodyPr>
          <a:lstStyle/>
          <a:p>
            <a:pPr marL="0" indent="0">
              <a:buNone/>
            </a:pPr>
            <a:r>
              <a:rPr lang="en-US" sz="3100" b="1" dirty="0" smtClean="0">
                <a:latin typeface="Times New Roman" panose="02020603050405020304" pitchFamily="18" charset="0"/>
                <a:cs typeface="Times New Roman" panose="02020603050405020304" pitchFamily="18" charset="0"/>
              </a:rPr>
              <a:t>AND</a:t>
            </a:r>
            <a:r>
              <a:rPr lang="en-US" sz="3100" b="1" dirty="0">
                <a:latin typeface="Times New Roman" panose="02020603050405020304" pitchFamily="18" charset="0"/>
                <a:cs typeface="Times New Roman" panose="02020603050405020304" pitchFamily="18" charset="0"/>
              </a:rPr>
              <a:t>, OR and NOT </a:t>
            </a:r>
            <a:r>
              <a:rPr lang="en-US" sz="3100" b="1" dirty="0" smtClean="0">
                <a:latin typeface="Times New Roman" panose="02020603050405020304" pitchFamily="18" charset="0"/>
                <a:cs typeface="Times New Roman" panose="02020603050405020304" pitchFamily="18" charset="0"/>
              </a:rPr>
              <a:t>Operators:</a:t>
            </a:r>
          </a:p>
          <a:p>
            <a:pPr marL="0" indent="0">
              <a:buNone/>
            </a:pP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WHERE clause can be combined with AND, OR, and NOT operators.</a:t>
            </a:r>
          </a:p>
          <a:p>
            <a:r>
              <a:rPr lang="en-US" sz="2000" dirty="0">
                <a:latin typeface="Times New Roman" panose="02020603050405020304" pitchFamily="18" charset="0"/>
                <a:cs typeface="Times New Roman" panose="02020603050405020304" pitchFamily="18" charset="0"/>
              </a:rPr>
              <a:t>The AND </a:t>
            </a:r>
            <a:r>
              <a:rPr lang="en-US" sz="2000" dirty="0" err="1">
                <a:latin typeface="Times New Roman" panose="02020603050405020304" pitchFamily="18" charset="0"/>
                <a:cs typeface="Times New Roman" panose="02020603050405020304" pitchFamily="18" charset="0"/>
              </a:rPr>
              <a:t>and</a:t>
            </a:r>
            <a:r>
              <a:rPr lang="en-US" sz="2000" dirty="0">
                <a:latin typeface="Times New Roman" panose="02020603050405020304" pitchFamily="18" charset="0"/>
                <a:cs typeface="Times New Roman" panose="02020603050405020304" pitchFamily="18" charset="0"/>
              </a:rPr>
              <a:t> OR operators are used to filter records based on more than one condition:</a:t>
            </a:r>
          </a:p>
          <a:p>
            <a:r>
              <a:rPr lang="en-US" sz="2000" dirty="0">
                <a:latin typeface="Times New Roman" panose="02020603050405020304" pitchFamily="18" charset="0"/>
                <a:cs typeface="Times New Roman" panose="02020603050405020304" pitchFamily="18" charset="0"/>
              </a:rPr>
              <a:t>The AND operator displays a record if all the conditions separated by AND are TRUE.</a:t>
            </a:r>
          </a:p>
          <a:p>
            <a:r>
              <a:rPr lang="en-US" sz="2000" dirty="0">
                <a:latin typeface="Times New Roman" panose="02020603050405020304" pitchFamily="18" charset="0"/>
                <a:cs typeface="Times New Roman" panose="02020603050405020304" pitchFamily="18" charset="0"/>
              </a:rPr>
              <a:t>The OR operator displays a record if any of the conditions separated by OR is TRUE.</a:t>
            </a:r>
          </a:p>
          <a:p>
            <a:r>
              <a:rPr lang="en-US" sz="2000" dirty="0">
                <a:latin typeface="Times New Roman" panose="02020603050405020304" pitchFamily="18" charset="0"/>
                <a:cs typeface="Times New Roman" panose="02020603050405020304" pitchFamily="18" charset="0"/>
              </a:rPr>
              <a:t>The NOT operator displays a record if the condition(s) is NOT TRUE</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AND Syntax</a:t>
            </a:r>
          </a:p>
          <a:p>
            <a:r>
              <a:rPr lang="en-US" sz="2000" dirty="0">
                <a:latin typeface="Times New Roman" panose="02020603050405020304" pitchFamily="18" charset="0"/>
                <a:cs typeface="Times New Roman" panose="02020603050405020304" pitchFamily="18" charset="0"/>
              </a:rPr>
              <a:t>SELECT </a:t>
            </a:r>
            <a:r>
              <a:rPr lang="en-US" sz="2000" i="1" dirty="0">
                <a:latin typeface="Times New Roman" panose="02020603050405020304" pitchFamily="18" charset="0"/>
                <a:cs typeface="Times New Roman" panose="02020603050405020304" pitchFamily="18" charset="0"/>
              </a:rPr>
              <a:t>column1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column2, ...</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FROM </a:t>
            </a:r>
            <a:r>
              <a:rPr lang="en-US" sz="2000" i="1"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WHERE </a:t>
            </a:r>
            <a:r>
              <a:rPr lang="en-US" sz="2000" i="1" dirty="0">
                <a:latin typeface="Times New Roman" panose="02020603050405020304" pitchFamily="18" charset="0"/>
                <a:cs typeface="Times New Roman" panose="02020603050405020304" pitchFamily="18" charset="0"/>
              </a:rPr>
              <a:t>condition1</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condition2</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condition3 </a:t>
            </a:r>
            <a:r>
              <a:rPr lang="en-US" sz="2000" i="1"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70C0"/>
                </a:solidFill>
              </a:rPr>
              <a:t>SELECT</a:t>
            </a:r>
            <a:r>
              <a:rPr lang="en-US" sz="2000" b="1" dirty="0">
                <a:solidFill>
                  <a:srgbClr val="0070C0"/>
                </a:solidFill>
              </a:rPr>
              <a:t> * FROM Customers</a:t>
            </a:r>
            <a:br>
              <a:rPr lang="en-US" sz="2000" b="1" dirty="0">
                <a:solidFill>
                  <a:srgbClr val="0070C0"/>
                </a:solidFill>
              </a:rPr>
            </a:br>
            <a:r>
              <a:rPr lang="en-US" sz="2000" b="1" dirty="0" smtClean="0">
                <a:solidFill>
                  <a:srgbClr val="0070C0"/>
                </a:solidFill>
              </a:rPr>
              <a:t>                                                                                                                    WHERE</a:t>
            </a:r>
            <a:r>
              <a:rPr lang="en-US" sz="2000" b="1" dirty="0">
                <a:solidFill>
                  <a:srgbClr val="0070C0"/>
                </a:solidFill>
              </a:rPr>
              <a:t> Country = 'Germany' AND City = 'Berlin';</a:t>
            </a:r>
            <a:endParaRPr lang="en-US" sz="2000" b="1" dirty="0">
              <a:solidFill>
                <a:srgbClr val="0070C0"/>
              </a:solidFill>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OR Syntax</a:t>
            </a:r>
          </a:p>
          <a:p>
            <a:r>
              <a:rPr lang="en-US" sz="2000" dirty="0">
                <a:latin typeface="Times New Roman" panose="02020603050405020304" pitchFamily="18" charset="0"/>
                <a:cs typeface="Times New Roman" panose="02020603050405020304" pitchFamily="18" charset="0"/>
              </a:rPr>
              <a:t>SELECT </a:t>
            </a:r>
            <a:r>
              <a:rPr lang="en-US" sz="2000" i="1" dirty="0">
                <a:latin typeface="Times New Roman" panose="02020603050405020304" pitchFamily="18" charset="0"/>
                <a:cs typeface="Times New Roman" panose="02020603050405020304" pitchFamily="18" charset="0"/>
              </a:rPr>
              <a:t>column1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column2, ...</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FROM </a:t>
            </a:r>
            <a:r>
              <a:rPr lang="en-US" sz="2000" i="1"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WHERE </a:t>
            </a:r>
            <a:r>
              <a:rPr lang="en-US" sz="2000" i="1" dirty="0">
                <a:latin typeface="Times New Roman" panose="02020603050405020304" pitchFamily="18" charset="0"/>
                <a:cs typeface="Times New Roman" panose="02020603050405020304" pitchFamily="18" charset="0"/>
              </a:rPr>
              <a:t>condition1</a:t>
            </a:r>
            <a:r>
              <a:rPr lang="en-US" sz="2000" dirty="0">
                <a:latin typeface="Times New Roman" panose="02020603050405020304" pitchFamily="18" charset="0"/>
                <a:cs typeface="Times New Roman" panose="02020603050405020304" pitchFamily="18" charset="0"/>
              </a:rPr>
              <a:t> OR </a:t>
            </a:r>
            <a:r>
              <a:rPr lang="en-US" sz="2000" i="1" dirty="0">
                <a:latin typeface="Times New Roman" panose="02020603050405020304" pitchFamily="18" charset="0"/>
                <a:cs typeface="Times New Roman" panose="02020603050405020304" pitchFamily="18" charset="0"/>
              </a:rPr>
              <a:t>condition2</a:t>
            </a:r>
            <a:r>
              <a:rPr lang="en-US" sz="2000" dirty="0">
                <a:latin typeface="Times New Roman" panose="02020603050405020304" pitchFamily="18" charset="0"/>
                <a:cs typeface="Times New Roman" panose="02020603050405020304" pitchFamily="18" charset="0"/>
              </a:rPr>
              <a:t> OR </a:t>
            </a:r>
            <a:r>
              <a:rPr lang="en-US" sz="2000" i="1" dirty="0">
                <a:latin typeface="Times New Roman" panose="02020603050405020304" pitchFamily="18" charset="0"/>
                <a:cs typeface="Times New Roman" panose="02020603050405020304" pitchFamily="18" charset="0"/>
              </a:rPr>
              <a:t>condition3 </a:t>
            </a:r>
            <a:r>
              <a:rPr lang="en-US" sz="2000" b="1" i="1" dirty="0" smtClean="0">
                <a:solidFill>
                  <a:srgbClr val="0070C0"/>
                </a:solidFill>
                <a:latin typeface="Times New Roman" panose="02020603050405020304" pitchFamily="18" charset="0"/>
                <a:cs typeface="Times New Roman" panose="02020603050405020304" pitchFamily="18" charset="0"/>
              </a:rPr>
              <a:t>...</a:t>
            </a:r>
            <a:r>
              <a:rPr lang="en-US" sz="2000" b="1" dirty="0" smtClean="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rPr>
              <a:t>SELECT</a:t>
            </a:r>
            <a:r>
              <a:rPr lang="en-US" sz="2000" b="1" dirty="0">
                <a:solidFill>
                  <a:srgbClr val="0070C0"/>
                </a:solidFill>
              </a:rPr>
              <a:t> * FROM Customers</a:t>
            </a:r>
            <a:br>
              <a:rPr lang="en-US" sz="2000" b="1" dirty="0">
                <a:solidFill>
                  <a:srgbClr val="0070C0"/>
                </a:solidFill>
              </a:rPr>
            </a:br>
            <a:r>
              <a:rPr lang="en-US" sz="2000" b="1" dirty="0" smtClean="0">
                <a:solidFill>
                  <a:srgbClr val="0070C0"/>
                </a:solidFill>
              </a:rPr>
              <a:t>                                                                                                                   WHERE</a:t>
            </a:r>
            <a:r>
              <a:rPr lang="en-US" sz="2000" b="1" dirty="0">
                <a:solidFill>
                  <a:srgbClr val="0070C0"/>
                </a:solidFill>
              </a:rPr>
              <a:t> City = 'Berlin' OR City = 'Stuttgart';</a:t>
            </a:r>
            <a:endParaRPr lang="en-US" sz="2000" b="1" dirty="0">
              <a:solidFill>
                <a:srgbClr val="0070C0"/>
              </a:solidFill>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NOT Syntax</a:t>
            </a:r>
          </a:p>
          <a:p>
            <a:r>
              <a:rPr lang="en-US" sz="2000" dirty="0">
                <a:latin typeface="Times New Roman" panose="02020603050405020304" pitchFamily="18" charset="0"/>
                <a:cs typeface="Times New Roman" panose="02020603050405020304" pitchFamily="18" charset="0"/>
              </a:rPr>
              <a:t>SELECT </a:t>
            </a:r>
            <a:r>
              <a:rPr lang="en-US" sz="2000" i="1" dirty="0">
                <a:latin typeface="Times New Roman" panose="02020603050405020304" pitchFamily="18" charset="0"/>
                <a:cs typeface="Times New Roman" panose="02020603050405020304" pitchFamily="18" charset="0"/>
              </a:rPr>
              <a:t>column1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column2, </a:t>
            </a:r>
            <a:r>
              <a:rPr lang="en-US" sz="2000" i="1" dirty="0" smtClean="0">
                <a:latin typeface="Times New Roman" panose="02020603050405020304" pitchFamily="18" charset="0"/>
                <a:cs typeface="Times New Roman" panose="02020603050405020304" pitchFamily="18" charset="0"/>
              </a:rPr>
              <a:t>...                                                     </a:t>
            </a:r>
            <a:r>
              <a:rPr lang="en-US" sz="2000" b="1" dirty="0" smtClean="0">
                <a:solidFill>
                  <a:srgbClr val="0070C0"/>
                </a:solidFill>
              </a:rPr>
              <a:t>SELECT * FROM Customers</a:t>
            </a:r>
            <a:br>
              <a:rPr lang="en-US" sz="2000" b="1" dirty="0" smtClean="0">
                <a:solidFill>
                  <a:srgbClr val="0070C0"/>
                </a:solidFill>
              </a:rPr>
            </a:br>
            <a:r>
              <a:rPr lang="en-US" sz="2000" dirty="0" smtClean="0"/>
              <a:t>WHERE</a:t>
            </a:r>
            <a:r>
              <a:rPr lang="en-US" sz="2000" dirty="0"/>
              <a:t> NOT Country = 'Germany</a:t>
            </a:r>
            <a:r>
              <a:rPr lang="en-US" sz="2000" dirty="0" smtClean="0"/>
              <a:t>';                                                     </a:t>
            </a:r>
            <a:r>
              <a:rPr lang="en-US" sz="2000" b="1" dirty="0" smtClean="0">
                <a:solidFill>
                  <a:srgbClr val="0070C0"/>
                </a:solidFill>
                <a:latin typeface="Times New Roman" panose="02020603050405020304" pitchFamily="18" charset="0"/>
                <a:cs typeface="Times New Roman" panose="02020603050405020304" pitchFamily="18" charset="0"/>
              </a:rPr>
              <a:t>WHERE</a:t>
            </a:r>
            <a:r>
              <a:rPr lang="en-US" sz="2000" b="1" dirty="0">
                <a:solidFill>
                  <a:srgbClr val="0070C0"/>
                </a:solidFill>
                <a:latin typeface="Times New Roman" panose="02020603050405020304" pitchFamily="18" charset="0"/>
                <a:cs typeface="Times New Roman" panose="02020603050405020304" pitchFamily="18" charset="0"/>
              </a:rPr>
              <a:t> NOT </a:t>
            </a:r>
            <a:r>
              <a:rPr lang="en-US" sz="2000" b="1" i="1" dirty="0">
                <a:solidFill>
                  <a:srgbClr val="0070C0"/>
                </a:solidFill>
                <a:latin typeface="Times New Roman" panose="02020603050405020304" pitchFamily="18" charset="0"/>
                <a:cs typeface="Times New Roman" panose="02020603050405020304" pitchFamily="18" charset="0"/>
              </a:rPr>
              <a:t>condition</a:t>
            </a:r>
            <a:r>
              <a:rPr lang="en-US" sz="2000" b="1" dirty="0">
                <a:solidFill>
                  <a:srgbClr val="0070C0"/>
                </a:solidFill>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FROM</a:t>
            </a:r>
            <a:r>
              <a:rPr lang="en-US" sz="2000"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smtClean="0">
                <a:solidFill>
                  <a:srgbClr val="0070C0"/>
                </a:solidFill>
                <a:latin typeface="Times New Roman" panose="02020603050405020304" pitchFamily="18" charset="0"/>
                <a:cs typeface="Times New Roman" panose="02020603050405020304" pitchFamily="18" charset="0"/>
              </a:rPr>
              <a:t>                                                                                                             </a:t>
            </a:r>
            <a:r>
              <a:rPr lang="en-US" sz="1800" b="1" dirty="0" smtClean="0">
                <a:solidFill>
                  <a:srgbClr val="0070C0"/>
                </a:solidFill>
              </a:rPr>
              <a:t>SELECT</a:t>
            </a:r>
            <a:r>
              <a:rPr lang="en-US" sz="1800" b="1" dirty="0">
                <a:solidFill>
                  <a:srgbClr val="0070C0"/>
                </a:solidFill>
              </a:rPr>
              <a:t> * FROM Customers</a:t>
            </a:r>
            <a:br>
              <a:rPr lang="en-US" sz="1800" b="1" dirty="0">
                <a:solidFill>
                  <a:srgbClr val="0070C0"/>
                </a:solidFill>
              </a:rPr>
            </a:br>
            <a:r>
              <a:rPr lang="en-US" sz="1800" b="1" dirty="0" smtClean="0">
                <a:solidFill>
                  <a:srgbClr val="0070C0"/>
                </a:solidFill>
              </a:rPr>
              <a:t>                                                                                                                                            WHERE</a:t>
            </a:r>
            <a:r>
              <a:rPr lang="en-US" sz="1800" b="1" dirty="0">
                <a:solidFill>
                  <a:srgbClr val="0070C0"/>
                </a:solidFill>
              </a:rPr>
              <a:t> Country = 'Germany' AND (City = 'Berlin' OR City = 'Stuttgart');</a:t>
            </a:r>
            <a:endParaRPr lang="en-IN" sz="2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0119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455" y="347730"/>
            <a:ext cx="11629623" cy="6272011"/>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ORDER BY </a:t>
            </a:r>
            <a:r>
              <a:rPr lang="en-US" sz="2400" b="1" dirty="0" smtClean="0">
                <a:latin typeface="Times New Roman" panose="02020603050405020304" pitchFamily="18" charset="0"/>
                <a:cs typeface="Times New Roman" panose="02020603050405020304" pitchFamily="18" charset="0"/>
              </a:rPr>
              <a:t>Keyword:</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ORDER BY keyword is used to sort the result-set in ascending or descending order.</a:t>
            </a:r>
          </a:p>
          <a:p>
            <a:r>
              <a:rPr lang="en-US" sz="2000" dirty="0">
                <a:latin typeface="Times New Roman" panose="02020603050405020304" pitchFamily="18" charset="0"/>
                <a:cs typeface="Times New Roman" panose="02020603050405020304" pitchFamily="18" charset="0"/>
              </a:rPr>
              <a:t>The ORDER BY keyword sorts the records in ascending order by default. To sort the records in descending order, use the DESC keyword.</a:t>
            </a:r>
          </a:p>
          <a:p>
            <a:pPr marL="0" indent="0">
              <a:buNone/>
            </a:pPr>
            <a:r>
              <a:rPr lang="en-US" sz="2000" b="1" dirty="0">
                <a:latin typeface="Times New Roman" panose="02020603050405020304" pitchFamily="18" charset="0"/>
                <a:cs typeface="Times New Roman" panose="02020603050405020304" pitchFamily="18" charset="0"/>
              </a:rPr>
              <a:t>ORDER BY Syntax</a:t>
            </a:r>
          </a:p>
          <a:p>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i="1" dirty="0">
                <a:solidFill>
                  <a:srgbClr val="0070C0"/>
                </a:solidFill>
                <a:latin typeface="Times New Roman" panose="02020603050405020304" pitchFamily="18" charset="0"/>
                <a:cs typeface="Times New Roman" panose="02020603050405020304" pitchFamily="18" charset="0"/>
              </a:rPr>
              <a:t>column1</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column2, ...</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ORDER BY </a:t>
            </a:r>
            <a:r>
              <a:rPr lang="en-US" sz="2000" b="1" i="1" dirty="0">
                <a:solidFill>
                  <a:srgbClr val="0070C0"/>
                </a:solidFill>
                <a:latin typeface="Times New Roman" panose="02020603050405020304" pitchFamily="18" charset="0"/>
                <a:cs typeface="Times New Roman" panose="02020603050405020304" pitchFamily="18" charset="0"/>
              </a:rPr>
              <a:t>column1, column2, ... </a:t>
            </a:r>
            <a:r>
              <a:rPr lang="en-US" sz="2000" b="1" dirty="0">
                <a:solidFill>
                  <a:srgbClr val="0070C0"/>
                </a:solidFill>
                <a:latin typeface="Times New Roman" panose="02020603050405020304" pitchFamily="18" charset="0"/>
                <a:cs typeface="Times New Roman" panose="02020603050405020304" pitchFamily="18" charset="0"/>
              </a:rPr>
              <a:t>ASC|DESC</a:t>
            </a:r>
            <a:r>
              <a:rPr lang="en-US" sz="2000" b="1" dirty="0" smtClean="0">
                <a:solidFill>
                  <a:srgbClr val="0070C0"/>
                </a:solidFill>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ORDER </a:t>
            </a:r>
            <a:r>
              <a:rPr lang="en-US" sz="2000" b="1" dirty="0">
                <a:latin typeface="Times New Roman" panose="02020603050405020304" pitchFamily="18" charset="0"/>
                <a:cs typeface="Times New Roman" panose="02020603050405020304" pitchFamily="18" charset="0"/>
              </a:rPr>
              <a:t>BY DESC </a:t>
            </a:r>
            <a:r>
              <a:rPr lang="en-US" sz="2000" b="1" dirty="0" smtClean="0">
                <a:latin typeface="Times New Roman" panose="02020603050405020304" pitchFamily="18" charset="0"/>
                <a:cs typeface="Times New Roman" panose="02020603050405020304" pitchFamily="18" charset="0"/>
              </a:rPr>
              <a:t>Example:</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following SQL statement selects all customers from the "Customers" table, sorted DESCENDING by the "Country" column:</a:t>
            </a:r>
          </a:p>
          <a:p>
            <a:pPr marL="0" indent="0">
              <a:buNone/>
            </a:pPr>
            <a:r>
              <a:rPr lang="en-US" sz="2000" b="1" dirty="0" smtClean="0">
                <a:solidFill>
                  <a:srgbClr val="0070C0"/>
                </a:solidFill>
                <a:latin typeface="Times New Roman" panose="02020603050405020304" pitchFamily="18" charset="0"/>
                <a:cs typeface="Times New Roman" panose="02020603050405020304" pitchFamily="18" charset="0"/>
              </a:rPr>
              <a:t>SELECT</a:t>
            </a:r>
            <a:r>
              <a:rPr lang="en-US" sz="2000" b="1" dirty="0">
                <a:solidFill>
                  <a:srgbClr val="0070C0"/>
                </a:solidFill>
                <a:latin typeface="Times New Roman" panose="02020603050405020304" pitchFamily="18" charset="0"/>
                <a:cs typeface="Times New Roman" panose="02020603050405020304" pitchFamily="18" charset="0"/>
              </a:rPr>
              <a:t> * FROM Customers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ORDER BY Country DESC;</a:t>
            </a:r>
          </a:p>
          <a:p>
            <a:pPr marL="0" indent="0">
              <a:buNone/>
            </a:pP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606" r="16656" b="46127"/>
          <a:stretch/>
        </p:blipFill>
        <p:spPr bwMode="auto">
          <a:xfrm>
            <a:off x="6091707" y="1571221"/>
            <a:ext cx="5125792" cy="2665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85310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093" y="399245"/>
            <a:ext cx="11642501" cy="6168980"/>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INSERT INTO </a:t>
            </a:r>
            <a:r>
              <a:rPr lang="en-US" sz="2400" b="1" dirty="0" smtClean="0">
                <a:latin typeface="Times New Roman" panose="02020603050405020304" pitchFamily="18" charset="0"/>
                <a:cs typeface="Times New Roman" panose="02020603050405020304" pitchFamily="18" charset="0"/>
              </a:rPr>
              <a:t>Statement:</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INSERT INTO statement is used to insert new records in a table.</a:t>
            </a:r>
          </a:p>
          <a:p>
            <a:pPr marL="0" indent="0">
              <a:buNone/>
            </a:pPr>
            <a:r>
              <a:rPr lang="en-US" sz="2000" b="1" dirty="0">
                <a:latin typeface="Times New Roman" panose="02020603050405020304" pitchFamily="18" charset="0"/>
                <a:cs typeface="Times New Roman" panose="02020603050405020304" pitchFamily="18" charset="0"/>
              </a:rPr>
              <a:t>INSERT INTO Syntax</a:t>
            </a:r>
          </a:p>
          <a:p>
            <a:pPr marL="0" indent="0">
              <a:buNone/>
            </a:pPr>
            <a:r>
              <a:rPr lang="en-US" sz="2000" dirty="0">
                <a:latin typeface="Times New Roman" panose="02020603050405020304" pitchFamily="18" charset="0"/>
                <a:cs typeface="Times New Roman" panose="02020603050405020304" pitchFamily="18" charset="0"/>
              </a:rPr>
              <a:t>It is possible to write the INSERT INTO statement in two ways:</a:t>
            </a:r>
          </a:p>
          <a:p>
            <a:pPr marL="0" indent="0">
              <a:buNone/>
            </a:pPr>
            <a:r>
              <a:rPr lang="en-US" sz="2000" dirty="0">
                <a:latin typeface="Times New Roman" panose="02020603050405020304" pitchFamily="18" charset="0"/>
                <a:cs typeface="Times New Roman" panose="02020603050405020304" pitchFamily="18" charset="0"/>
              </a:rPr>
              <a:t>1. Specify both the column names and the values to be inserted:</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INSERT INTO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i="1" dirty="0">
                <a:solidFill>
                  <a:srgbClr val="0070C0"/>
                </a:solidFill>
                <a:latin typeface="Times New Roman" panose="02020603050405020304" pitchFamily="18" charset="0"/>
                <a:cs typeface="Times New Roman" panose="02020603050405020304" pitchFamily="18" charset="0"/>
              </a:rPr>
              <a:t>column1</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column2</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column3</a:t>
            </a:r>
            <a:r>
              <a:rPr lang="en-US" sz="2000" b="1" dirty="0">
                <a:solidFill>
                  <a:srgbClr val="0070C0"/>
                </a:solidFill>
                <a:latin typeface="Times New Roman" panose="02020603050405020304" pitchFamily="18" charset="0"/>
                <a:cs typeface="Times New Roman" panose="02020603050405020304" pitchFamily="18" charset="0"/>
              </a:rPr>
              <a:t>,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VALUES (</a:t>
            </a:r>
            <a:r>
              <a:rPr lang="en-US" sz="2000" b="1" i="1" dirty="0">
                <a:solidFill>
                  <a:srgbClr val="0070C0"/>
                </a:solidFill>
                <a:latin typeface="Times New Roman" panose="02020603050405020304" pitchFamily="18" charset="0"/>
                <a:cs typeface="Times New Roman" panose="02020603050405020304" pitchFamily="18" charset="0"/>
              </a:rPr>
              <a:t>value1</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value2</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value3</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INSERT INTO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VALUES (</a:t>
            </a:r>
            <a:r>
              <a:rPr lang="en-US" sz="2000" b="1" i="1" dirty="0">
                <a:solidFill>
                  <a:srgbClr val="0070C0"/>
                </a:solidFill>
                <a:latin typeface="Times New Roman" panose="02020603050405020304" pitchFamily="18" charset="0"/>
                <a:cs typeface="Times New Roman" panose="02020603050405020304" pitchFamily="18" charset="0"/>
              </a:rPr>
              <a:t>value1</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value2</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value3</a:t>
            </a:r>
            <a:r>
              <a:rPr lang="en-US" sz="2000" b="1" dirty="0">
                <a:solidFill>
                  <a:srgbClr val="0070C0"/>
                </a:solidFill>
                <a:latin typeface="Times New Roman" panose="02020603050405020304" pitchFamily="18" charset="0"/>
                <a:cs typeface="Times New Roman" panose="02020603050405020304" pitchFamily="18" charset="0"/>
              </a:rPr>
              <a:t>, ...);</a:t>
            </a:r>
          </a:p>
          <a:p>
            <a:r>
              <a:rPr lang="en-IN" sz="2000" b="1" dirty="0">
                <a:solidFill>
                  <a:srgbClr val="0070C0"/>
                </a:solidFill>
                <a:latin typeface="Times New Roman" panose="02020603050405020304" pitchFamily="18" charset="0"/>
                <a:cs typeface="Times New Roman" panose="02020603050405020304" pitchFamily="18" charset="0"/>
              </a:rPr>
              <a:t>INSERT INTO Customers (</a:t>
            </a:r>
            <a:r>
              <a:rPr lang="en-IN" sz="2000" b="1" dirty="0" err="1">
                <a:solidFill>
                  <a:srgbClr val="0070C0"/>
                </a:solidFill>
                <a:latin typeface="Times New Roman" panose="02020603050405020304" pitchFamily="18" charset="0"/>
                <a:cs typeface="Times New Roman" panose="02020603050405020304" pitchFamily="18" charset="0"/>
              </a:rPr>
              <a:t>CustomerName</a:t>
            </a:r>
            <a:r>
              <a:rPr lang="en-IN" sz="2000" b="1" dirty="0">
                <a:solidFill>
                  <a:srgbClr val="0070C0"/>
                </a:solidFill>
                <a:latin typeface="Times New Roman" panose="02020603050405020304" pitchFamily="18" charset="0"/>
                <a:cs typeface="Times New Roman" panose="02020603050405020304" pitchFamily="18" charset="0"/>
              </a:rPr>
              <a:t>, </a:t>
            </a:r>
            <a:r>
              <a:rPr lang="en-IN" sz="2000" b="1" dirty="0" err="1">
                <a:solidFill>
                  <a:srgbClr val="0070C0"/>
                </a:solidFill>
                <a:latin typeface="Times New Roman" panose="02020603050405020304" pitchFamily="18" charset="0"/>
                <a:cs typeface="Times New Roman" panose="02020603050405020304" pitchFamily="18" charset="0"/>
              </a:rPr>
              <a:t>ContactName</a:t>
            </a:r>
            <a:r>
              <a:rPr lang="en-IN" sz="2000" b="1" dirty="0">
                <a:solidFill>
                  <a:srgbClr val="0070C0"/>
                </a:solidFill>
                <a:latin typeface="Times New Roman" panose="02020603050405020304" pitchFamily="18" charset="0"/>
                <a:cs typeface="Times New Roman" panose="02020603050405020304" pitchFamily="18" charset="0"/>
              </a:rPr>
              <a:t>, Address, City, </a:t>
            </a:r>
            <a:r>
              <a:rPr lang="en-IN" sz="2000" b="1" dirty="0" err="1">
                <a:solidFill>
                  <a:srgbClr val="0070C0"/>
                </a:solidFill>
                <a:latin typeface="Times New Roman" panose="02020603050405020304" pitchFamily="18" charset="0"/>
                <a:cs typeface="Times New Roman" panose="02020603050405020304" pitchFamily="18" charset="0"/>
              </a:rPr>
              <a:t>PostalCode</a:t>
            </a:r>
            <a:r>
              <a:rPr lang="en-IN" sz="2000" b="1" dirty="0">
                <a:solidFill>
                  <a:srgbClr val="0070C0"/>
                </a:solidFill>
                <a:latin typeface="Times New Roman" panose="02020603050405020304" pitchFamily="18" charset="0"/>
                <a:cs typeface="Times New Roman" panose="02020603050405020304" pitchFamily="18" charset="0"/>
              </a:rPr>
              <a:t>, Country)</a:t>
            </a:r>
            <a:br>
              <a:rPr lang="en-IN" sz="2000" b="1" dirty="0">
                <a:solidFill>
                  <a:srgbClr val="0070C0"/>
                </a:solidFill>
                <a:latin typeface="Times New Roman" panose="02020603050405020304" pitchFamily="18" charset="0"/>
                <a:cs typeface="Times New Roman" panose="02020603050405020304" pitchFamily="18" charset="0"/>
              </a:rPr>
            </a:br>
            <a:r>
              <a:rPr lang="en-IN" sz="2000" b="1" dirty="0">
                <a:solidFill>
                  <a:srgbClr val="0070C0"/>
                </a:solidFill>
                <a:latin typeface="Times New Roman" panose="02020603050405020304" pitchFamily="18" charset="0"/>
                <a:cs typeface="Times New Roman" panose="02020603050405020304" pitchFamily="18" charset="0"/>
              </a:rPr>
              <a:t>VALUES ('Cardinal', 'Tom B. </a:t>
            </a:r>
            <a:r>
              <a:rPr lang="en-IN" sz="2000" b="1" dirty="0" err="1">
                <a:solidFill>
                  <a:srgbClr val="0070C0"/>
                </a:solidFill>
                <a:latin typeface="Times New Roman" panose="02020603050405020304" pitchFamily="18" charset="0"/>
                <a:cs typeface="Times New Roman" panose="02020603050405020304" pitchFamily="18" charset="0"/>
              </a:rPr>
              <a:t>Erichsen</a:t>
            </a:r>
            <a:r>
              <a:rPr lang="en-IN" sz="2000" b="1" dirty="0">
                <a:solidFill>
                  <a:srgbClr val="0070C0"/>
                </a:solidFill>
                <a:latin typeface="Times New Roman" panose="02020603050405020304" pitchFamily="18" charset="0"/>
                <a:cs typeface="Times New Roman" panose="02020603050405020304" pitchFamily="18" charset="0"/>
              </a:rPr>
              <a:t>', '</a:t>
            </a:r>
            <a:r>
              <a:rPr lang="en-IN" sz="2000" b="1" dirty="0" err="1">
                <a:solidFill>
                  <a:srgbClr val="0070C0"/>
                </a:solidFill>
                <a:latin typeface="Times New Roman" panose="02020603050405020304" pitchFamily="18" charset="0"/>
                <a:cs typeface="Times New Roman" panose="02020603050405020304" pitchFamily="18" charset="0"/>
              </a:rPr>
              <a:t>Skagen</a:t>
            </a:r>
            <a:r>
              <a:rPr lang="en-IN" sz="2000" b="1" dirty="0">
                <a:solidFill>
                  <a:srgbClr val="0070C0"/>
                </a:solidFill>
                <a:latin typeface="Times New Roman" panose="02020603050405020304" pitchFamily="18" charset="0"/>
                <a:cs typeface="Times New Roman" panose="02020603050405020304" pitchFamily="18" charset="0"/>
              </a:rPr>
              <a:t> 21', 'Stavanger', '4006', 'Norway');</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25" t="38556" r="14578" b="18662"/>
          <a:stretch/>
        </p:blipFill>
        <p:spPr bwMode="auto">
          <a:xfrm>
            <a:off x="1841679" y="4481848"/>
            <a:ext cx="8899302" cy="2240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75885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360608"/>
            <a:ext cx="11526591" cy="6259133"/>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UPDATE </a:t>
            </a:r>
            <a:r>
              <a:rPr lang="en-US" sz="2400" b="1" dirty="0" smtClean="0">
                <a:latin typeface="Times New Roman" panose="02020603050405020304" pitchFamily="18" charset="0"/>
                <a:cs typeface="Times New Roman" panose="02020603050405020304" pitchFamily="18" charset="0"/>
              </a:rPr>
              <a:t>Statement:</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UPDATE statement is used to modify the existing records in a table</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b="1" dirty="0" smtClean="0">
                <a:latin typeface="Times New Roman" panose="02020603050405020304" pitchFamily="18" charset="0"/>
                <a:cs typeface="Times New Roman" panose="02020603050405020304" pitchFamily="18" charset="0"/>
              </a:rPr>
              <a:t>UPDATE Syntax</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UPDATE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SET </a:t>
            </a:r>
            <a:r>
              <a:rPr lang="en-US" sz="2000" b="1" i="1" dirty="0">
                <a:solidFill>
                  <a:srgbClr val="0070C0"/>
                </a:solidFill>
                <a:latin typeface="Times New Roman" panose="02020603050405020304" pitchFamily="18" charset="0"/>
                <a:cs typeface="Times New Roman" panose="02020603050405020304" pitchFamily="18" charset="0"/>
              </a:rPr>
              <a:t>column1 </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value1</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column2 </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 value2</a:t>
            </a:r>
            <a:r>
              <a:rPr lang="en-US" sz="2000" b="1" dirty="0">
                <a:solidFill>
                  <a:srgbClr val="0070C0"/>
                </a:solidFill>
                <a:latin typeface="Times New Roman" panose="02020603050405020304" pitchFamily="18" charset="0"/>
                <a:cs typeface="Times New Roman" panose="02020603050405020304" pitchFamily="18" charset="0"/>
              </a:rPr>
              <a:t>,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a:solidFill>
                  <a:srgbClr val="0070C0"/>
                </a:solidFill>
                <a:latin typeface="Times New Roman" panose="02020603050405020304" pitchFamily="18" charset="0"/>
                <a:cs typeface="Times New Roman" panose="02020603050405020304" pitchFamily="18" charset="0"/>
              </a:rPr>
              <a:t>condition</a:t>
            </a:r>
            <a:r>
              <a:rPr lang="en-US" sz="2000" b="1" dirty="0">
                <a:solidFill>
                  <a:srgbClr val="0070C0"/>
                </a:solidFill>
                <a:latin typeface="Times New Roman" panose="02020603050405020304" pitchFamily="18" charset="0"/>
                <a:cs typeface="Times New Roman" panose="02020603050405020304" pitchFamily="18" charset="0"/>
              </a:rPr>
              <a:t>;</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UPDATE Customers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SET </a:t>
            </a:r>
            <a:r>
              <a:rPr lang="en-US" sz="2000" b="1" dirty="0" err="1">
                <a:solidFill>
                  <a:srgbClr val="0070C0"/>
                </a:solidFill>
                <a:latin typeface="Times New Roman" panose="02020603050405020304" pitchFamily="18" charset="0"/>
                <a:cs typeface="Times New Roman" panose="02020603050405020304" pitchFamily="18" charset="0"/>
              </a:rPr>
              <a:t>ContactName</a:t>
            </a:r>
            <a:r>
              <a:rPr lang="en-US" sz="2000" b="1" dirty="0">
                <a:solidFill>
                  <a:srgbClr val="0070C0"/>
                </a:solidFill>
                <a:latin typeface="Times New Roman" panose="02020603050405020304" pitchFamily="18" charset="0"/>
                <a:cs typeface="Times New Roman" panose="02020603050405020304" pitchFamily="18" charset="0"/>
              </a:rPr>
              <a:t> = 'Alfred Schmidt', City = 'Frankfurt'</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dirty="0" err="1">
                <a:solidFill>
                  <a:srgbClr val="0070C0"/>
                </a:solidFill>
                <a:latin typeface="Times New Roman" panose="02020603050405020304" pitchFamily="18" charset="0"/>
                <a:cs typeface="Times New Roman" panose="02020603050405020304" pitchFamily="18" charset="0"/>
              </a:rPr>
              <a:t>CustomerID</a:t>
            </a:r>
            <a:r>
              <a:rPr lang="en-US" sz="2000" b="1" dirty="0">
                <a:solidFill>
                  <a:srgbClr val="0070C0"/>
                </a:solidFill>
                <a:latin typeface="Times New Roman" panose="02020603050405020304" pitchFamily="18" charset="0"/>
                <a:cs typeface="Times New Roman" panose="02020603050405020304" pitchFamily="18" charset="0"/>
              </a:rPr>
              <a:t> = 1;</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22" t="47711" r="15666" b="11268"/>
          <a:stretch/>
        </p:blipFill>
        <p:spPr bwMode="auto">
          <a:xfrm>
            <a:off x="4417454" y="3696237"/>
            <a:ext cx="7675808" cy="279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12035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2" y="450761"/>
            <a:ext cx="11500834" cy="6259132"/>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DELETE Statement:</a:t>
            </a:r>
          </a:p>
          <a:p>
            <a:pPr marL="0" indent="0">
              <a:buNone/>
            </a:pP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DELETE statement is used to delete existing records in a table.</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DELETE Syntax</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DELETE 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i="1" dirty="0">
                <a:solidFill>
                  <a:srgbClr val="0070C0"/>
                </a:solidFill>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a:solidFill>
                  <a:srgbClr val="0070C0"/>
                </a:solidFill>
                <a:latin typeface="Times New Roman" panose="02020603050405020304" pitchFamily="18" charset="0"/>
                <a:cs typeface="Times New Roman" panose="02020603050405020304" pitchFamily="18" charset="0"/>
              </a:rPr>
              <a:t>condition</a:t>
            </a:r>
            <a:r>
              <a:rPr lang="en-US" sz="2000" b="1" dirty="0">
                <a:solidFill>
                  <a:srgbClr val="0070C0"/>
                </a:solidFill>
                <a:latin typeface="Times New Roman" panose="02020603050405020304" pitchFamily="18" charset="0"/>
                <a:cs typeface="Times New Roman" panose="02020603050405020304" pitchFamily="18" charset="0"/>
              </a:rPr>
              <a:t>;</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DELETE FROM Customers WHERE </a:t>
            </a:r>
            <a:r>
              <a:rPr lang="en-US" sz="2000" b="1" dirty="0" err="1">
                <a:solidFill>
                  <a:srgbClr val="0070C0"/>
                </a:solidFill>
                <a:latin typeface="Times New Roman" panose="02020603050405020304" pitchFamily="18" charset="0"/>
                <a:cs typeface="Times New Roman" panose="02020603050405020304" pitchFamily="18" charset="0"/>
              </a:rPr>
              <a:t>CustomerName</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dirty="0" err="1">
                <a:solidFill>
                  <a:srgbClr val="0070C0"/>
                </a:solidFill>
                <a:latin typeface="Times New Roman" panose="02020603050405020304" pitchFamily="18" charset="0"/>
                <a:cs typeface="Times New Roman" panose="02020603050405020304" pitchFamily="18" charset="0"/>
              </a:rPr>
              <a:t>Alfreds</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Futterkiste</a:t>
            </a:r>
            <a:r>
              <a:rPr lang="en-US" sz="2000" b="1" dirty="0">
                <a:solidFill>
                  <a:srgbClr val="0070C0"/>
                </a:solidFill>
                <a:latin typeface="Times New Roman" panose="02020603050405020304" pitchFamily="18" charset="0"/>
                <a:cs typeface="Times New Roman" panose="02020603050405020304" pitchFamily="18" charset="0"/>
              </a:rPr>
              <a:t>';</a:t>
            </a:r>
            <a:endParaRPr lang="en-IN" sz="2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03371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577" y="360608"/>
            <a:ext cx="11642502" cy="6207617"/>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LIMIT </a:t>
            </a:r>
            <a:r>
              <a:rPr lang="en-US" sz="2400" b="1" dirty="0" smtClean="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It selects </a:t>
            </a:r>
            <a:r>
              <a:rPr lang="en-US" sz="2000" dirty="0">
                <a:latin typeface="Times New Roman" panose="02020603050405020304" pitchFamily="18" charset="0"/>
                <a:cs typeface="Times New Roman" panose="02020603050405020304" pitchFamily="18" charset="0"/>
              </a:rPr>
              <a:t>the first three records from the "Customers" table:</a:t>
            </a:r>
          </a:p>
          <a:p>
            <a:pPr marL="0" indent="0">
              <a:buNone/>
            </a:pPr>
            <a:r>
              <a:rPr lang="en-US" sz="2000" b="1" dirty="0" smtClean="0">
                <a:latin typeface="Times New Roman" panose="02020603050405020304" pitchFamily="18" charset="0"/>
                <a:cs typeface="Times New Roman" panose="02020603050405020304" pitchFamily="18" charset="0"/>
              </a:rPr>
              <a:t>Example</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 FROM Customers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LIMIT 3;</a:t>
            </a:r>
          </a:p>
          <a:p>
            <a:endParaRPr lang="en-IN" sz="2000" dirty="0">
              <a:latin typeface="Times New Roman" panose="02020603050405020304" pitchFamily="18" charset="0"/>
              <a:cs typeface="Times New Roman" panose="02020603050405020304" pitchFamily="18" charset="0"/>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662" r="17421" b="33979"/>
          <a:stretch/>
        </p:blipFill>
        <p:spPr bwMode="auto">
          <a:xfrm>
            <a:off x="875763" y="2846231"/>
            <a:ext cx="10744468" cy="3032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07986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335" y="296214"/>
            <a:ext cx="11629623" cy="6284890"/>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MIN() and MAX() </a:t>
            </a:r>
            <a:r>
              <a:rPr lang="en-US" sz="2400" b="1" dirty="0" smtClean="0">
                <a:latin typeface="Times New Roman" panose="02020603050405020304" pitchFamily="18" charset="0"/>
                <a:cs typeface="Times New Roman" panose="02020603050405020304" pitchFamily="18" charset="0"/>
              </a:rPr>
              <a:t>Functions:</a:t>
            </a:r>
          </a:p>
          <a:p>
            <a:pPr marL="0" indent="0">
              <a:buNone/>
            </a:pP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MIN() function returns the smallest value of the selected column.</a:t>
            </a:r>
          </a:p>
          <a:p>
            <a:r>
              <a:rPr lang="en-US" sz="2000" dirty="0">
                <a:latin typeface="Times New Roman" panose="02020603050405020304" pitchFamily="18" charset="0"/>
                <a:cs typeface="Times New Roman" panose="02020603050405020304" pitchFamily="18" charset="0"/>
              </a:rPr>
              <a:t>The MAX() function returns the largest value of the selected column.</a:t>
            </a:r>
          </a:p>
          <a:p>
            <a:pPr marL="0" indent="0">
              <a:buNone/>
            </a:pPr>
            <a:r>
              <a:rPr lang="en-US" sz="2000" b="1" dirty="0">
                <a:latin typeface="Times New Roman" panose="02020603050405020304" pitchFamily="18" charset="0"/>
                <a:cs typeface="Times New Roman" panose="02020603050405020304" pitchFamily="18" charset="0"/>
              </a:rPr>
              <a:t>MIN() 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MIN(</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dirty="0" smtClean="0">
                <a:solidFill>
                  <a:srgbClr val="0070C0"/>
                </a:solidFill>
                <a:latin typeface="Times New Roman" panose="02020603050405020304" pitchFamily="18" charset="0"/>
                <a:cs typeface="Times New Roman" panose="02020603050405020304" pitchFamily="18" charset="0"/>
              </a:rPr>
              <a:t>)</a:t>
            </a:r>
            <a:br>
              <a:rPr lang="en-US" sz="2000" b="1" dirty="0" smtClean="0">
                <a:solidFill>
                  <a:srgbClr val="0070C0"/>
                </a:solidFill>
                <a:latin typeface="Times New Roman" panose="02020603050405020304" pitchFamily="18" charset="0"/>
                <a:cs typeface="Times New Roman" panose="02020603050405020304" pitchFamily="18" charset="0"/>
              </a:rPr>
            </a:br>
            <a:r>
              <a:rPr lang="en-US" sz="2000" b="1" dirty="0" smtClean="0">
                <a:solidFill>
                  <a:srgbClr val="0070C0"/>
                </a:solidFill>
                <a:latin typeface="Times New Roman" panose="02020603050405020304" pitchFamily="18" charset="0"/>
                <a:cs typeface="Times New Roman" panose="02020603050405020304" pitchFamily="18" charset="0"/>
              </a:rPr>
              <a:t>FROM</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a:solidFill>
                  <a:srgbClr val="0070C0"/>
                </a:solidFill>
                <a:latin typeface="Times New Roman" panose="02020603050405020304" pitchFamily="18" charset="0"/>
                <a:cs typeface="Times New Roman" panose="02020603050405020304" pitchFamily="18" charset="0"/>
              </a:rPr>
              <a:t>condition</a:t>
            </a:r>
            <a:r>
              <a:rPr lang="en-US"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MAX() 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MAX(</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dirty="0">
                <a:solidFill>
                  <a:srgbClr val="0070C0"/>
                </a:solidFill>
                <a:latin typeface="Times New Roman" panose="02020603050405020304" pitchFamily="18" charset="0"/>
                <a:cs typeface="Times New Roman" panose="02020603050405020304" pitchFamily="18" charset="0"/>
              </a:rPr>
              <a:t>)</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a:solidFill>
                  <a:srgbClr val="0070C0"/>
                </a:solidFill>
                <a:latin typeface="Times New Roman" panose="02020603050405020304" pitchFamily="18" charset="0"/>
                <a:cs typeface="Times New Roman" panose="02020603050405020304" pitchFamily="18" charset="0"/>
              </a:rPr>
              <a:t>condition</a:t>
            </a:r>
            <a:r>
              <a:rPr lang="en-US" sz="2000" b="1" dirty="0">
                <a:solidFill>
                  <a:srgbClr val="0070C0"/>
                </a:solidFill>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5872765" y="2331077"/>
            <a:ext cx="4906851" cy="965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SELECT MIN(Price) AS </a:t>
            </a:r>
            <a:r>
              <a:rPr lang="en-US" b="1" dirty="0" err="1">
                <a:solidFill>
                  <a:srgbClr val="0070C0"/>
                </a:solidFill>
              </a:rPr>
              <a:t>SmallestPrice</a:t>
            </a:r>
            <a:r>
              <a:rPr lang="en-US" b="1" dirty="0">
                <a:solidFill>
                  <a:srgbClr val="0070C0"/>
                </a:solidFill>
              </a:rPr>
              <a:t/>
            </a:r>
            <a:br>
              <a:rPr lang="en-US" b="1" dirty="0">
                <a:solidFill>
                  <a:srgbClr val="0070C0"/>
                </a:solidFill>
              </a:rPr>
            </a:br>
            <a:r>
              <a:rPr lang="en-US" b="1" dirty="0">
                <a:solidFill>
                  <a:srgbClr val="0070C0"/>
                </a:solidFill>
              </a:rPr>
              <a:t>FROM Products;</a:t>
            </a:r>
            <a:endParaRPr lang="en-IN" b="1" dirty="0">
              <a:solidFill>
                <a:srgbClr val="0070C0"/>
              </a:solidFill>
            </a:endParaRPr>
          </a:p>
        </p:txBody>
      </p:sp>
      <p:sp>
        <p:nvSpPr>
          <p:cNvPr id="5" name="Rectangle 4"/>
          <p:cNvSpPr/>
          <p:nvPr/>
        </p:nvSpPr>
        <p:spPr>
          <a:xfrm>
            <a:off x="5703193" y="4209246"/>
            <a:ext cx="4906851" cy="965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SELECT MAX(Price) AS </a:t>
            </a:r>
            <a:r>
              <a:rPr lang="en-US" b="1" dirty="0" err="1">
                <a:solidFill>
                  <a:srgbClr val="0070C0"/>
                </a:solidFill>
              </a:rPr>
              <a:t>LargestPrice</a:t>
            </a:r>
            <a:r>
              <a:rPr lang="en-US" b="1" dirty="0">
                <a:solidFill>
                  <a:srgbClr val="0070C0"/>
                </a:solidFill>
              </a:rPr>
              <a:t/>
            </a:r>
            <a:br>
              <a:rPr lang="en-US" b="1" dirty="0">
                <a:solidFill>
                  <a:srgbClr val="0070C0"/>
                </a:solidFill>
              </a:rPr>
            </a:br>
            <a:r>
              <a:rPr lang="en-US" b="1" dirty="0">
                <a:solidFill>
                  <a:srgbClr val="0070C0"/>
                </a:solidFill>
              </a:rPr>
              <a:t>FROM Products;</a:t>
            </a:r>
            <a:endParaRPr lang="en-IN" b="1" dirty="0">
              <a:solidFill>
                <a:srgbClr val="0070C0"/>
              </a:solidFill>
            </a:endParaRPr>
          </a:p>
        </p:txBody>
      </p:sp>
    </p:spTree>
    <p:extLst>
      <p:ext uri="{BB962C8B-B14F-4D97-AF65-F5344CB8AC3E}">
        <p14:creationId xmlns:p14="http://schemas.microsoft.com/office/powerpoint/2010/main" val="8800109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2" y="412124"/>
            <a:ext cx="11565228" cy="6259132"/>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COUNT(), AVG() and SUM() </a:t>
            </a:r>
            <a:r>
              <a:rPr lang="en-US" sz="2400" b="1" dirty="0" smtClean="0">
                <a:latin typeface="Times New Roman" panose="02020603050405020304" pitchFamily="18" charset="0"/>
                <a:cs typeface="Times New Roman" panose="02020603050405020304" pitchFamily="18" charset="0"/>
              </a:rPr>
              <a:t>Functions:</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COUNT() function returns the number of rows that matches a specified criterion.</a:t>
            </a:r>
          </a:p>
          <a:p>
            <a:pPr marL="0" indent="0">
              <a:buNone/>
            </a:pPr>
            <a:r>
              <a:rPr lang="en-US" sz="2000" b="1" dirty="0">
                <a:latin typeface="Times New Roman" panose="02020603050405020304" pitchFamily="18" charset="0"/>
                <a:cs typeface="Times New Roman" panose="02020603050405020304" pitchFamily="18" charset="0"/>
              </a:rPr>
              <a:t>COUNT() 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COUNT(</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dirty="0">
                <a:solidFill>
                  <a:srgbClr val="0070C0"/>
                </a:solidFill>
                <a:latin typeface="Times New Roman" panose="02020603050405020304" pitchFamily="18" charset="0"/>
                <a:cs typeface="Times New Roman" panose="02020603050405020304" pitchFamily="18" charset="0"/>
              </a:rPr>
              <a:t>)</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a:solidFill>
                  <a:srgbClr val="0070C0"/>
                </a:solidFill>
                <a:latin typeface="Times New Roman" panose="02020603050405020304" pitchFamily="18" charset="0"/>
                <a:cs typeface="Times New Roman" panose="02020603050405020304" pitchFamily="18" charset="0"/>
              </a:rPr>
              <a:t>condition</a:t>
            </a:r>
            <a:r>
              <a:rPr lang="en-US" sz="2000" b="1" dirty="0">
                <a:solidFill>
                  <a:srgbClr val="0070C0"/>
                </a:solidFill>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 AVG() function returns the average value of a numeric column. </a:t>
            </a:r>
          </a:p>
          <a:p>
            <a:pPr marL="0" indent="0">
              <a:buNone/>
            </a:pPr>
            <a:r>
              <a:rPr lang="en-US" sz="2000" b="1" dirty="0">
                <a:latin typeface="Times New Roman" panose="02020603050405020304" pitchFamily="18" charset="0"/>
                <a:cs typeface="Times New Roman" panose="02020603050405020304" pitchFamily="18" charset="0"/>
              </a:rPr>
              <a:t>AVG() 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AVG(</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dirty="0">
                <a:solidFill>
                  <a:srgbClr val="0070C0"/>
                </a:solidFill>
                <a:latin typeface="Times New Roman" panose="02020603050405020304" pitchFamily="18" charset="0"/>
                <a:cs typeface="Times New Roman" panose="02020603050405020304" pitchFamily="18" charset="0"/>
              </a:rPr>
              <a:t>)</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a:solidFill>
                  <a:srgbClr val="0070C0"/>
                </a:solidFill>
                <a:latin typeface="Times New Roman" panose="02020603050405020304" pitchFamily="18" charset="0"/>
                <a:cs typeface="Times New Roman" panose="02020603050405020304" pitchFamily="18" charset="0"/>
              </a:rPr>
              <a:t>condition</a:t>
            </a:r>
            <a:r>
              <a:rPr lang="en-US" sz="2000" b="1" dirty="0">
                <a:solidFill>
                  <a:srgbClr val="0070C0"/>
                </a:solidFill>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 SUM() function returns the total sum of a numeric column. </a:t>
            </a:r>
          </a:p>
          <a:p>
            <a:pPr marL="0" indent="0">
              <a:buNone/>
            </a:pPr>
            <a:r>
              <a:rPr lang="en-US" sz="2000" b="1" dirty="0">
                <a:latin typeface="Times New Roman" panose="02020603050405020304" pitchFamily="18" charset="0"/>
                <a:cs typeface="Times New Roman" panose="02020603050405020304" pitchFamily="18" charset="0"/>
              </a:rPr>
              <a:t>SUM() 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SUM(</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dirty="0">
                <a:solidFill>
                  <a:srgbClr val="0070C0"/>
                </a:solidFill>
                <a:latin typeface="Times New Roman" panose="02020603050405020304" pitchFamily="18" charset="0"/>
                <a:cs typeface="Times New Roman" panose="02020603050405020304" pitchFamily="18" charset="0"/>
              </a:rPr>
              <a:t>)</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i="1" dirty="0">
                <a:solidFill>
                  <a:srgbClr val="0070C0"/>
                </a:solidFill>
                <a:latin typeface="Times New Roman" panose="02020603050405020304" pitchFamily="18" charset="0"/>
                <a:cs typeface="Times New Roman" panose="02020603050405020304" pitchFamily="18" charset="0"/>
              </a:rPr>
              <a:t>condition</a:t>
            </a:r>
            <a:r>
              <a:rPr lang="en-US" sz="2000" b="1" dirty="0">
                <a:solidFill>
                  <a:srgbClr val="0070C0"/>
                </a:solidFill>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5898524" y="1416676"/>
            <a:ext cx="4185634" cy="7469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0070C0"/>
                </a:solidFill>
                <a:latin typeface="Times New Roman" panose="02020603050405020304" pitchFamily="18" charset="0"/>
                <a:cs typeface="Times New Roman" panose="02020603050405020304" pitchFamily="18" charset="0"/>
              </a:rPr>
              <a:t>SELECT COUNT(</a:t>
            </a:r>
            <a:r>
              <a:rPr lang="en-IN" b="1" dirty="0" err="1">
                <a:solidFill>
                  <a:srgbClr val="0070C0"/>
                </a:solidFill>
                <a:latin typeface="Times New Roman" panose="02020603050405020304" pitchFamily="18" charset="0"/>
                <a:cs typeface="Times New Roman" panose="02020603050405020304" pitchFamily="18" charset="0"/>
              </a:rPr>
              <a:t>ProductID</a:t>
            </a:r>
            <a:r>
              <a:rPr lang="en-IN" b="1" dirty="0">
                <a:solidFill>
                  <a:srgbClr val="0070C0"/>
                </a:solidFill>
                <a:latin typeface="Times New Roman" panose="02020603050405020304" pitchFamily="18" charset="0"/>
                <a:cs typeface="Times New Roman" panose="02020603050405020304" pitchFamily="18" charset="0"/>
              </a:rPr>
              <a:t>)</a:t>
            </a:r>
            <a:br>
              <a:rPr lang="en-IN" b="1" dirty="0">
                <a:solidFill>
                  <a:srgbClr val="0070C0"/>
                </a:solidFill>
                <a:latin typeface="Times New Roman" panose="02020603050405020304" pitchFamily="18" charset="0"/>
                <a:cs typeface="Times New Roman" panose="02020603050405020304" pitchFamily="18" charset="0"/>
              </a:rPr>
            </a:br>
            <a:r>
              <a:rPr lang="en-IN" b="1" dirty="0">
                <a:solidFill>
                  <a:srgbClr val="0070C0"/>
                </a:solidFill>
                <a:latin typeface="Times New Roman" panose="02020603050405020304" pitchFamily="18" charset="0"/>
                <a:cs typeface="Times New Roman" panose="02020603050405020304" pitchFamily="18" charset="0"/>
              </a:rPr>
              <a:t>FROM Products;</a:t>
            </a:r>
          </a:p>
        </p:txBody>
      </p:sp>
      <p:sp>
        <p:nvSpPr>
          <p:cNvPr id="5" name="Rectangle 4"/>
          <p:cNvSpPr/>
          <p:nvPr/>
        </p:nvSpPr>
        <p:spPr>
          <a:xfrm>
            <a:off x="5898524" y="3269088"/>
            <a:ext cx="4185634" cy="7469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0070C0"/>
                </a:solidFill>
                <a:latin typeface="Times New Roman" panose="02020603050405020304" pitchFamily="18" charset="0"/>
                <a:cs typeface="Times New Roman" panose="02020603050405020304" pitchFamily="18" charset="0"/>
              </a:rPr>
              <a:t>SELECT AVG(Price)</a:t>
            </a:r>
            <a:br>
              <a:rPr lang="en-IN" b="1" dirty="0">
                <a:solidFill>
                  <a:srgbClr val="0070C0"/>
                </a:solidFill>
                <a:latin typeface="Times New Roman" panose="02020603050405020304" pitchFamily="18" charset="0"/>
                <a:cs typeface="Times New Roman" panose="02020603050405020304" pitchFamily="18" charset="0"/>
              </a:rPr>
            </a:br>
            <a:r>
              <a:rPr lang="en-IN" b="1" dirty="0">
                <a:solidFill>
                  <a:srgbClr val="0070C0"/>
                </a:solidFill>
                <a:latin typeface="Times New Roman" panose="02020603050405020304" pitchFamily="18" charset="0"/>
                <a:cs typeface="Times New Roman" panose="02020603050405020304" pitchFamily="18" charset="0"/>
              </a:rPr>
              <a:t>FROM Products;</a:t>
            </a:r>
          </a:p>
        </p:txBody>
      </p:sp>
      <p:sp>
        <p:nvSpPr>
          <p:cNvPr id="6" name="Rectangle 5"/>
          <p:cNvSpPr/>
          <p:nvPr/>
        </p:nvSpPr>
        <p:spPr>
          <a:xfrm>
            <a:off x="6050924" y="5136524"/>
            <a:ext cx="4185634" cy="7469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0070C0"/>
                </a:solidFill>
                <a:latin typeface="Times New Roman" panose="02020603050405020304" pitchFamily="18" charset="0"/>
                <a:cs typeface="Times New Roman" panose="02020603050405020304" pitchFamily="18" charset="0"/>
              </a:rPr>
              <a:t>SELECT SUM(Quantity)</a:t>
            </a:r>
            <a:br>
              <a:rPr lang="en-IN" b="1" dirty="0">
                <a:solidFill>
                  <a:srgbClr val="0070C0"/>
                </a:solidFill>
                <a:latin typeface="Times New Roman" panose="02020603050405020304" pitchFamily="18" charset="0"/>
                <a:cs typeface="Times New Roman" panose="02020603050405020304" pitchFamily="18" charset="0"/>
              </a:rPr>
            </a:br>
            <a:r>
              <a:rPr lang="en-IN" b="1" dirty="0">
                <a:solidFill>
                  <a:srgbClr val="0070C0"/>
                </a:solidFill>
                <a:latin typeface="Times New Roman" panose="02020603050405020304" pitchFamily="18" charset="0"/>
                <a:cs typeface="Times New Roman" panose="02020603050405020304" pitchFamily="18" charset="0"/>
              </a:rPr>
              <a:t>FROM </a:t>
            </a:r>
            <a:r>
              <a:rPr lang="en-IN" b="1" dirty="0" err="1">
                <a:solidFill>
                  <a:srgbClr val="0070C0"/>
                </a:solidFill>
                <a:latin typeface="Times New Roman" panose="02020603050405020304" pitchFamily="18" charset="0"/>
                <a:cs typeface="Times New Roman" panose="02020603050405020304" pitchFamily="18" charset="0"/>
              </a:rPr>
              <a:t>OrderDetails</a:t>
            </a:r>
            <a:r>
              <a:rPr lang="en-IN" b="1" dirty="0">
                <a:solidFill>
                  <a:srgbClr val="0070C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618943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455" y="177800"/>
            <a:ext cx="11719775" cy="6493456"/>
          </a:xfrm>
        </p:spPr>
        <p:txBody>
          <a:bodyPr>
            <a:noAutofit/>
          </a:bodyPr>
          <a:lstStyle/>
          <a:p>
            <a:pPr marL="0" indent="0">
              <a:buNone/>
            </a:pPr>
            <a:r>
              <a:rPr lang="en-US" sz="2400" b="1" dirty="0">
                <a:latin typeface="Times New Roman" panose="02020603050405020304" pitchFamily="18" charset="0"/>
                <a:cs typeface="Times New Roman" panose="02020603050405020304" pitchFamily="18" charset="0"/>
              </a:rPr>
              <a:t>MySQL </a:t>
            </a:r>
            <a:r>
              <a:rPr lang="en-US" sz="2400" b="1" dirty="0" smtClean="0">
                <a:latin typeface="Times New Roman" panose="02020603050405020304" pitchFamily="18" charset="0"/>
                <a:cs typeface="Times New Roman" panose="02020603050405020304" pitchFamily="18" charset="0"/>
              </a:rPr>
              <a:t>Aliases:</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Aliases are used to give a table, or a column in a table, a temporary name.</a:t>
            </a:r>
          </a:p>
          <a:p>
            <a:r>
              <a:rPr lang="en-US" sz="2000" dirty="0">
                <a:latin typeface="Times New Roman" panose="02020603050405020304" pitchFamily="18" charset="0"/>
                <a:cs typeface="Times New Roman" panose="02020603050405020304" pitchFamily="18" charset="0"/>
              </a:rPr>
              <a:t>Aliases are often used to make column names more readable.</a:t>
            </a:r>
          </a:p>
          <a:p>
            <a:r>
              <a:rPr lang="en-US" sz="2000" dirty="0">
                <a:latin typeface="Times New Roman" panose="02020603050405020304" pitchFamily="18" charset="0"/>
                <a:cs typeface="Times New Roman" panose="02020603050405020304" pitchFamily="18" charset="0"/>
              </a:rPr>
              <a:t>An alias only exists for the duration of that query.</a:t>
            </a:r>
          </a:p>
          <a:p>
            <a:r>
              <a:rPr lang="en-US" sz="2000" dirty="0">
                <a:latin typeface="Times New Roman" panose="02020603050405020304" pitchFamily="18" charset="0"/>
                <a:cs typeface="Times New Roman" panose="02020603050405020304" pitchFamily="18" charset="0"/>
              </a:rPr>
              <a:t>An alias is created with the AS keyword.</a:t>
            </a:r>
          </a:p>
          <a:p>
            <a:pPr marL="0" indent="0">
              <a:buNone/>
            </a:pPr>
            <a:r>
              <a:rPr lang="en-US" sz="2000" b="1" dirty="0">
                <a:latin typeface="Times New Roman" panose="02020603050405020304" pitchFamily="18" charset="0"/>
                <a:cs typeface="Times New Roman" panose="02020603050405020304" pitchFamily="18" charset="0"/>
              </a:rPr>
              <a:t>Alias Column Syntax</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dirty="0">
                <a:solidFill>
                  <a:srgbClr val="0070C0"/>
                </a:solidFill>
                <a:latin typeface="Times New Roman" panose="02020603050405020304" pitchFamily="18" charset="0"/>
                <a:cs typeface="Times New Roman" panose="02020603050405020304" pitchFamily="18" charset="0"/>
              </a:rPr>
              <a:t> AS </a:t>
            </a:r>
            <a:r>
              <a:rPr lang="en-US" sz="2000" b="1" i="1" dirty="0" err="1">
                <a:solidFill>
                  <a:srgbClr val="0070C0"/>
                </a:solidFill>
                <a:latin typeface="Times New Roman" panose="02020603050405020304" pitchFamily="18" charset="0"/>
                <a:cs typeface="Times New Roman" panose="02020603050405020304" pitchFamily="18" charset="0"/>
              </a:rPr>
              <a:t>alias_name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i="1" dirty="0">
                <a:solidFill>
                  <a:srgbClr val="0070C0"/>
                </a:solidFill>
                <a:latin typeface="Times New Roman" panose="02020603050405020304" pitchFamily="18" charset="0"/>
                <a:cs typeface="Times New Roman" panose="02020603050405020304" pitchFamily="18" charset="0"/>
              </a:rPr>
              <a:t>;</a:t>
            </a:r>
            <a:endParaRPr lang="en-US" sz="2000" b="1" dirty="0">
              <a:solidFill>
                <a:srgbClr val="0070C0"/>
              </a:solidFill>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Alias Table Syntax</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i="1" dirty="0" err="1">
                <a:solidFill>
                  <a:srgbClr val="0070C0"/>
                </a:solidFill>
                <a:latin typeface="Times New Roman" panose="02020603050405020304" pitchFamily="18" charset="0"/>
                <a:cs typeface="Times New Roman" panose="02020603050405020304" pitchFamily="18" charset="0"/>
              </a:rPr>
              <a:t>column_name</a:t>
            </a:r>
            <a:r>
              <a:rPr lang="en-US" sz="2000" b="1" i="1" dirty="0">
                <a:solidFill>
                  <a:srgbClr val="0070C0"/>
                </a:solidFill>
                <a:latin typeface="Times New Roman" panose="02020603050405020304" pitchFamily="18" charset="0"/>
                <a:cs typeface="Times New Roman" panose="02020603050405020304" pitchFamily="18" charset="0"/>
              </a:rPr>
              <a:t>(s)</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a:t>
            </a:r>
            <a:r>
              <a:rPr lang="en-US" sz="2000" b="1" i="1" dirty="0" err="1">
                <a:solidFill>
                  <a:srgbClr val="0070C0"/>
                </a:solidFill>
                <a:latin typeface="Times New Roman" panose="02020603050405020304" pitchFamily="18" charset="0"/>
                <a:cs typeface="Times New Roman" panose="02020603050405020304" pitchFamily="18" charset="0"/>
              </a:rPr>
              <a:t>table_name</a:t>
            </a:r>
            <a:r>
              <a:rPr lang="en-US" sz="2000" b="1" i="1" dirty="0">
                <a:solidFill>
                  <a:srgbClr val="0070C0"/>
                </a:solidFill>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AS </a:t>
            </a:r>
            <a:r>
              <a:rPr lang="en-US" sz="2000" b="1" i="1" dirty="0" err="1">
                <a:solidFill>
                  <a:srgbClr val="0070C0"/>
                </a:solidFill>
                <a:latin typeface="Times New Roman" panose="02020603050405020304" pitchFamily="18" charset="0"/>
                <a:cs typeface="Times New Roman" panose="02020603050405020304" pitchFamily="18" charset="0"/>
              </a:rPr>
              <a:t>alias_name</a:t>
            </a:r>
            <a:r>
              <a:rPr lang="en-US" sz="2000" b="1" i="1" dirty="0">
                <a:solidFill>
                  <a:srgbClr val="0070C0"/>
                </a:solidFill>
                <a:latin typeface="Times New Roman" panose="02020603050405020304" pitchFamily="18" charset="0"/>
                <a:cs typeface="Times New Roman" panose="02020603050405020304" pitchFamily="18" charset="0"/>
              </a:rPr>
              <a:t>;</a:t>
            </a:r>
            <a:endParaRPr lang="en-US" sz="2000" b="1" dirty="0">
              <a:solidFill>
                <a:srgbClr val="0070C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dirty="0" err="1">
                <a:solidFill>
                  <a:srgbClr val="0070C0"/>
                </a:solidFill>
                <a:latin typeface="Times New Roman" panose="02020603050405020304" pitchFamily="18" charset="0"/>
                <a:cs typeface="Times New Roman" panose="02020603050405020304" pitchFamily="18" charset="0"/>
              </a:rPr>
              <a:t>CustomerID</a:t>
            </a:r>
            <a:r>
              <a:rPr lang="en-US" sz="2000" b="1" dirty="0">
                <a:solidFill>
                  <a:srgbClr val="0070C0"/>
                </a:solidFill>
                <a:latin typeface="Times New Roman" panose="02020603050405020304" pitchFamily="18" charset="0"/>
                <a:cs typeface="Times New Roman" panose="02020603050405020304" pitchFamily="18" charset="0"/>
              </a:rPr>
              <a:t> AS ID, </a:t>
            </a:r>
            <a:r>
              <a:rPr lang="en-US" sz="2000" b="1" dirty="0" err="1">
                <a:solidFill>
                  <a:srgbClr val="0070C0"/>
                </a:solidFill>
                <a:latin typeface="Times New Roman" panose="02020603050405020304" pitchFamily="18" charset="0"/>
                <a:cs typeface="Times New Roman" panose="02020603050405020304" pitchFamily="18" charset="0"/>
              </a:rPr>
              <a:t>CustomerName</a:t>
            </a:r>
            <a:r>
              <a:rPr lang="en-US" sz="2000" b="1" dirty="0">
                <a:solidFill>
                  <a:srgbClr val="0070C0"/>
                </a:solidFill>
                <a:latin typeface="Times New Roman" panose="02020603050405020304" pitchFamily="18" charset="0"/>
                <a:cs typeface="Times New Roman" panose="02020603050405020304" pitchFamily="18" charset="0"/>
              </a:rPr>
              <a:t> AS Customer</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Customers</a:t>
            </a:r>
            <a:r>
              <a:rPr lang="en-US"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dirty="0" err="1">
                <a:solidFill>
                  <a:srgbClr val="0070C0"/>
                </a:solidFill>
                <a:latin typeface="Times New Roman" panose="02020603050405020304" pitchFamily="18" charset="0"/>
                <a:cs typeface="Times New Roman" panose="02020603050405020304" pitchFamily="18" charset="0"/>
              </a:rPr>
              <a:t>CustomerName</a:t>
            </a:r>
            <a:r>
              <a:rPr lang="en-US" sz="2000" b="1" dirty="0">
                <a:solidFill>
                  <a:srgbClr val="0070C0"/>
                </a:solidFill>
                <a:latin typeface="Times New Roman" panose="02020603050405020304" pitchFamily="18" charset="0"/>
                <a:cs typeface="Times New Roman" panose="02020603050405020304" pitchFamily="18" charset="0"/>
              </a:rPr>
              <a:t>, CONCAT_WS(', ', Address, </a:t>
            </a:r>
            <a:r>
              <a:rPr lang="en-US" sz="2000" b="1" dirty="0" err="1">
                <a:solidFill>
                  <a:srgbClr val="0070C0"/>
                </a:solidFill>
                <a:latin typeface="Times New Roman" panose="02020603050405020304" pitchFamily="18" charset="0"/>
                <a:cs typeface="Times New Roman" panose="02020603050405020304" pitchFamily="18" charset="0"/>
              </a:rPr>
              <a:t>PostalCode</a:t>
            </a:r>
            <a:r>
              <a:rPr lang="en-US" sz="2000" b="1" dirty="0">
                <a:solidFill>
                  <a:srgbClr val="0070C0"/>
                </a:solidFill>
                <a:latin typeface="Times New Roman" panose="02020603050405020304" pitchFamily="18" charset="0"/>
                <a:cs typeface="Times New Roman" panose="02020603050405020304" pitchFamily="18" charset="0"/>
              </a:rPr>
              <a:t>, City, Country) AS Address</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Customers</a:t>
            </a:r>
            <a:r>
              <a:rPr lang="en-US" sz="2000" b="1" dirty="0" smtClean="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SELECT </a:t>
            </a:r>
            <a:r>
              <a:rPr lang="en-US" sz="2000" b="1" dirty="0" err="1">
                <a:solidFill>
                  <a:srgbClr val="0070C0"/>
                </a:solidFill>
                <a:latin typeface="Times New Roman" panose="02020603050405020304" pitchFamily="18" charset="0"/>
                <a:cs typeface="Times New Roman" panose="02020603050405020304" pitchFamily="18" charset="0"/>
              </a:rPr>
              <a:t>o.OrderID</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o.OrderDate</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c.CustomerName</a:t>
            </a:r>
            <a:r>
              <a:rPr lang="en-US" sz="2000" b="1" dirty="0">
                <a:solidFill>
                  <a:srgbClr val="0070C0"/>
                </a:solidFill>
                <a:latin typeface="Times New Roman" panose="02020603050405020304" pitchFamily="18" charset="0"/>
                <a:cs typeface="Times New Roman" panose="02020603050405020304" pitchFamily="18" charset="0"/>
              </a:rPr>
              <a:t/>
            </a:r>
            <a:br>
              <a:rPr lang="en-US" sz="2000" b="1" dirty="0">
                <a:solidFill>
                  <a:srgbClr val="0070C0"/>
                </a:solidFill>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FROM Customers AS c, Orders AS o</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a:solidFill>
                  <a:srgbClr val="0070C0"/>
                </a:solidFill>
                <a:latin typeface="Times New Roman" panose="02020603050405020304" pitchFamily="18" charset="0"/>
                <a:cs typeface="Times New Roman" panose="02020603050405020304" pitchFamily="18" charset="0"/>
              </a:rPr>
              <a:t>WHERE </a:t>
            </a:r>
            <a:r>
              <a:rPr lang="en-US" sz="2000" b="1" dirty="0" err="1">
                <a:solidFill>
                  <a:srgbClr val="0070C0"/>
                </a:solidFill>
                <a:latin typeface="Times New Roman" panose="02020603050405020304" pitchFamily="18" charset="0"/>
                <a:cs typeface="Times New Roman" panose="02020603050405020304" pitchFamily="18" charset="0"/>
              </a:rPr>
              <a:t>c.CustomerName</a:t>
            </a:r>
            <a:r>
              <a:rPr lang="en-US" sz="2000" b="1" dirty="0">
                <a:solidFill>
                  <a:srgbClr val="0070C0"/>
                </a:solidFill>
                <a:latin typeface="Times New Roman" panose="02020603050405020304" pitchFamily="18" charset="0"/>
                <a:cs typeface="Times New Roman" panose="02020603050405020304" pitchFamily="18" charset="0"/>
              </a:rPr>
              <a:t>='Around the Horn' AND </a:t>
            </a:r>
            <a:r>
              <a:rPr lang="en-US" sz="2000" b="1" dirty="0" err="1">
                <a:solidFill>
                  <a:srgbClr val="0070C0"/>
                </a:solidFill>
                <a:latin typeface="Times New Roman" panose="02020603050405020304" pitchFamily="18" charset="0"/>
                <a:cs typeface="Times New Roman" panose="02020603050405020304" pitchFamily="18" charset="0"/>
              </a:rPr>
              <a:t>c.CustomerID</a:t>
            </a:r>
            <a:r>
              <a:rPr lang="en-US" sz="2000" b="1" dirty="0">
                <a:solidFill>
                  <a:srgbClr val="0070C0"/>
                </a:solidFill>
                <a:latin typeface="Times New Roman" panose="02020603050405020304" pitchFamily="18" charset="0"/>
                <a:cs typeface="Times New Roman" panose="02020603050405020304" pitchFamily="18" charset="0"/>
              </a:rPr>
              <a:t>=</a:t>
            </a:r>
            <a:r>
              <a:rPr lang="en-US" sz="2000" b="1" dirty="0" err="1">
                <a:solidFill>
                  <a:srgbClr val="0070C0"/>
                </a:solidFill>
                <a:latin typeface="Times New Roman" panose="02020603050405020304" pitchFamily="18" charset="0"/>
                <a:cs typeface="Times New Roman" panose="02020603050405020304" pitchFamily="18" charset="0"/>
              </a:rPr>
              <a:t>o.CustomerID</a:t>
            </a:r>
            <a:r>
              <a:rPr lang="en-US" sz="2000" dirty="0">
                <a:solidFill>
                  <a:srgbClr val="0070C0"/>
                </a:solidFill>
                <a:latin typeface="Times New Roman" panose="02020603050405020304" pitchFamily="18" charset="0"/>
                <a:cs typeface="Times New Roman" panose="02020603050405020304" pitchFamily="18" charset="0"/>
              </a:rPr>
              <a:t>;</a:t>
            </a:r>
            <a:endParaRPr lang="en-IN" sz="2000" dirty="0">
              <a:solidFill>
                <a:srgbClr val="0070C0"/>
              </a:solidFill>
              <a:latin typeface="Times New Roman" panose="02020603050405020304" pitchFamily="18" charset="0"/>
              <a:cs typeface="Times New Roman" panose="02020603050405020304" pitchFamily="18" charset="0"/>
            </a:endParaRPr>
          </a:p>
        </p:txBody>
      </p:sp>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1702" r="16618" b="25868"/>
          <a:stretch/>
        </p:blipFill>
        <p:spPr bwMode="auto">
          <a:xfrm>
            <a:off x="6248400" y="1435100"/>
            <a:ext cx="530860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3783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266700" y="558800"/>
            <a:ext cx="11658600" cy="5930900"/>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What is SQL?</a:t>
            </a:r>
          </a:p>
          <a:p>
            <a:r>
              <a:rPr lang="en-US" sz="2000" dirty="0">
                <a:latin typeface="Times New Roman" panose="02020603050405020304" pitchFamily="18" charset="0"/>
                <a:cs typeface="Times New Roman" panose="02020603050405020304" pitchFamily="18" charset="0"/>
              </a:rPr>
              <a:t>SQL stands for Structured Query Language</a:t>
            </a:r>
          </a:p>
          <a:p>
            <a:r>
              <a:rPr lang="en-US" sz="2000" dirty="0">
                <a:latin typeface="Times New Roman" panose="02020603050405020304" pitchFamily="18" charset="0"/>
                <a:cs typeface="Times New Roman" panose="02020603050405020304" pitchFamily="18" charset="0"/>
              </a:rPr>
              <a:t>SQL lets you access and manipulate databases</a:t>
            </a:r>
          </a:p>
          <a:p>
            <a:r>
              <a:rPr lang="en-US" sz="2000" dirty="0">
                <a:latin typeface="Times New Roman" panose="02020603050405020304" pitchFamily="18" charset="0"/>
                <a:cs typeface="Times New Roman" panose="02020603050405020304" pitchFamily="18" charset="0"/>
              </a:rPr>
              <a:t>SQL became a standard of the American National Standards Institute (ANSI) in 1986, and of the International Organization for Standardization (ISO) in 1987</a:t>
            </a:r>
          </a:p>
          <a:p>
            <a:pPr marL="0" indent="0">
              <a:buNone/>
            </a:pPr>
            <a:r>
              <a:rPr lang="en-US" sz="2000" b="1" dirty="0">
                <a:latin typeface="Times New Roman" panose="02020603050405020304" pitchFamily="18" charset="0"/>
                <a:cs typeface="Times New Roman" panose="02020603050405020304" pitchFamily="18" charset="0"/>
              </a:rPr>
              <a:t>What Can SQL do?</a:t>
            </a:r>
          </a:p>
          <a:p>
            <a:r>
              <a:rPr lang="en-US" sz="2000" dirty="0">
                <a:latin typeface="Times New Roman" panose="02020603050405020304" pitchFamily="18" charset="0"/>
                <a:cs typeface="Times New Roman" panose="02020603050405020304" pitchFamily="18" charset="0"/>
              </a:rPr>
              <a:t>SQL can execute queries against a database</a:t>
            </a:r>
          </a:p>
          <a:p>
            <a:r>
              <a:rPr lang="en-US" sz="2000" dirty="0">
                <a:latin typeface="Times New Roman" panose="02020603050405020304" pitchFamily="18" charset="0"/>
                <a:cs typeface="Times New Roman" panose="02020603050405020304" pitchFamily="18" charset="0"/>
              </a:rPr>
              <a:t>SQL can retrieve data from a database</a:t>
            </a:r>
          </a:p>
          <a:p>
            <a:r>
              <a:rPr lang="en-US" sz="2000" dirty="0">
                <a:latin typeface="Times New Roman" panose="02020603050405020304" pitchFamily="18" charset="0"/>
                <a:cs typeface="Times New Roman" panose="02020603050405020304" pitchFamily="18" charset="0"/>
              </a:rPr>
              <a:t>SQL can insert records in a database</a:t>
            </a:r>
          </a:p>
          <a:p>
            <a:r>
              <a:rPr lang="en-US" sz="2000" dirty="0">
                <a:latin typeface="Times New Roman" panose="02020603050405020304" pitchFamily="18" charset="0"/>
                <a:cs typeface="Times New Roman" panose="02020603050405020304" pitchFamily="18" charset="0"/>
              </a:rPr>
              <a:t>SQL can update records in a database</a:t>
            </a:r>
          </a:p>
          <a:p>
            <a:r>
              <a:rPr lang="en-US" sz="2000" dirty="0">
                <a:latin typeface="Times New Roman" panose="02020603050405020304" pitchFamily="18" charset="0"/>
                <a:cs typeface="Times New Roman" panose="02020603050405020304" pitchFamily="18" charset="0"/>
              </a:rPr>
              <a:t>SQL can delete records from a database</a:t>
            </a:r>
          </a:p>
          <a:p>
            <a:r>
              <a:rPr lang="en-US" sz="2000" dirty="0">
                <a:latin typeface="Times New Roman" panose="02020603050405020304" pitchFamily="18" charset="0"/>
                <a:cs typeface="Times New Roman" panose="02020603050405020304" pitchFamily="18" charset="0"/>
              </a:rPr>
              <a:t>SQL can create new databases</a:t>
            </a:r>
          </a:p>
          <a:p>
            <a:r>
              <a:rPr lang="en-US" sz="2000" dirty="0">
                <a:latin typeface="Times New Roman" panose="02020603050405020304" pitchFamily="18" charset="0"/>
                <a:cs typeface="Times New Roman" panose="02020603050405020304" pitchFamily="18" charset="0"/>
              </a:rPr>
              <a:t>SQL can create new tables in a database</a:t>
            </a:r>
          </a:p>
          <a:p>
            <a:r>
              <a:rPr lang="en-US" sz="2000" dirty="0">
                <a:latin typeface="Times New Roman" panose="02020603050405020304" pitchFamily="18" charset="0"/>
                <a:cs typeface="Times New Roman" panose="02020603050405020304" pitchFamily="18" charset="0"/>
              </a:rPr>
              <a:t>SQL can create stored procedures in a database</a:t>
            </a:r>
          </a:p>
          <a:p>
            <a:r>
              <a:rPr lang="en-US" sz="2000" dirty="0">
                <a:latin typeface="Times New Roman" panose="02020603050405020304" pitchFamily="18" charset="0"/>
                <a:cs typeface="Times New Roman" panose="02020603050405020304" pitchFamily="18" charset="0"/>
              </a:rPr>
              <a:t>SQL can create views in a database</a:t>
            </a:r>
          </a:p>
          <a:p>
            <a:r>
              <a:rPr lang="en-US" sz="2000" dirty="0">
                <a:latin typeface="Times New Roman" panose="02020603050405020304" pitchFamily="18" charset="0"/>
                <a:cs typeface="Times New Roman" panose="02020603050405020304" pitchFamily="18" charset="0"/>
              </a:rPr>
              <a:t>SQL can set permissions on tables, procedures, and views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348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365126"/>
            <a:ext cx="10845800" cy="1641474"/>
          </a:xfrm>
        </p:spPr>
        <p:txBody>
          <a:bodyPr>
            <a:normAutofit fontScale="90000"/>
          </a:bodyPr>
          <a:lstStyle/>
          <a:p>
            <a:r>
              <a:rPr lang="en-IN" b="1" dirty="0" smtClean="0"/>
              <a:t>                                  JOIN QUERY’S</a:t>
            </a:r>
            <a:br>
              <a:rPr lang="en-IN" b="1" dirty="0" smtClean="0"/>
            </a:br>
            <a:r>
              <a:rPr lang="en-IN" b="1" dirty="0" smtClean="0"/>
              <a:t>Refer:</a:t>
            </a:r>
            <a:r>
              <a:rPr lang="en-IN" b="1" dirty="0"/>
              <a:t/>
            </a:r>
            <a:br>
              <a:rPr lang="en-IN" b="1" dirty="0"/>
            </a:br>
            <a:r>
              <a:rPr lang="en-IN" b="1" u="sng" dirty="0">
                <a:solidFill>
                  <a:schemeClr val="accent1"/>
                </a:solidFill>
              </a:rPr>
              <a:t>https://</a:t>
            </a:r>
            <a:r>
              <a:rPr lang="en-IN" b="1" u="sng" dirty="0">
                <a:solidFill>
                  <a:schemeClr val="accent1"/>
                </a:solidFill>
                <a:hlinkClick r:id="rId2"/>
              </a:rPr>
              <a:t>www.javatpoint.com/mysql-join</a:t>
            </a:r>
            <a:endParaRPr lang="en-IN" b="1" u="sng" dirty="0">
              <a:solidFill>
                <a:schemeClr val="accent1"/>
              </a:solidFill>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7767" t="15083" r="20769" b="5196"/>
          <a:stretch/>
        </p:blipFill>
        <p:spPr>
          <a:xfrm>
            <a:off x="1943100" y="2541814"/>
            <a:ext cx="7962900" cy="3860799"/>
          </a:xfrm>
        </p:spPr>
      </p:pic>
    </p:spTree>
    <p:extLst>
      <p:ext uri="{BB962C8B-B14F-4D97-AF65-F5344CB8AC3E}">
        <p14:creationId xmlns:p14="http://schemas.microsoft.com/office/powerpoint/2010/main" val="1453421469"/>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589" t="1445" r="7730" b="6349"/>
          <a:stretch/>
        </p:blipFill>
        <p:spPr>
          <a:xfrm>
            <a:off x="1066800" y="977901"/>
            <a:ext cx="9804400" cy="5194300"/>
          </a:xfrm>
        </p:spPr>
      </p:pic>
    </p:spTree>
    <p:extLst>
      <p:ext uri="{BB962C8B-B14F-4D97-AF65-F5344CB8AC3E}">
        <p14:creationId xmlns:p14="http://schemas.microsoft.com/office/powerpoint/2010/main" val="3566038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838200" y="469900"/>
            <a:ext cx="10515600" cy="5707063"/>
          </a:xfrm>
        </p:spPr>
        <p:txBody>
          <a:bodyPr>
            <a:normAutofit/>
          </a:bodyPr>
          <a:lstStyle/>
          <a:p>
            <a:pPr marL="0" indent="0">
              <a:buNone/>
            </a:pPr>
            <a:r>
              <a:rPr lang="en-US" sz="1800" b="1" dirty="0" smtClean="0">
                <a:latin typeface="Times New Roman" panose="02020603050405020304" pitchFamily="18" charset="0"/>
                <a:cs typeface="Times New Roman" panose="02020603050405020304" pitchFamily="18" charset="0"/>
              </a:rPr>
              <a:t>What are JOINS?</a:t>
            </a:r>
          </a:p>
          <a:p>
            <a:r>
              <a:rPr lang="en-US" sz="1800" dirty="0" smtClean="0">
                <a:latin typeface="Times New Roman" panose="02020603050405020304" pitchFamily="18" charset="0"/>
                <a:cs typeface="Times New Roman" panose="02020603050405020304" pitchFamily="18" charset="0"/>
              </a:rPr>
              <a:t>Joins help retrieving data from two or more database tables. </a:t>
            </a:r>
          </a:p>
          <a:p>
            <a:r>
              <a:rPr lang="en-US" sz="1800" dirty="0" smtClean="0">
                <a:latin typeface="Times New Roman" panose="02020603050405020304" pitchFamily="18" charset="0"/>
                <a:cs typeface="Times New Roman" panose="02020603050405020304" pitchFamily="18" charset="0"/>
              </a:rPr>
              <a:t>The tables are mutually related using primary and foreign keys.</a:t>
            </a:r>
          </a:p>
          <a:p>
            <a:pPr marL="0" indent="0">
              <a:buNone/>
            </a:pPr>
            <a:r>
              <a:rPr lang="en-US" sz="1800" b="1" dirty="0" smtClean="0">
                <a:solidFill>
                  <a:schemeClr val="accent2"/>
                </a:solidFill>
                <a:latin typeface="Times New Roman" panose="02020603050405020304" pitchFamily="18" charset="0"/>
                <a:cs typeface="Times New Roman" panose="02020603050405020304" pitchFamily="18" charset="0"/>
              </a:rPr>
              <a:t>Cross JOIN:</a:t>
            </a:r>
            <a:endParaRPr lang="en-US" sz="1800" dirty="0" smtClean="0">
              <a:solidFill>
                <a:schemeClr val="accent2"/>
              </a:solidFill>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Cross JOIN is a simplest form of JOINs which matches each row from one database table to all rows of another.</a:t>
            </a:r>
          </a:p>
          <a:p>
            <a:r>
              <a:rPr lang="en-US" sz="1800" dirty="0" smtClean="0">
                <a:latin typeface="Times New Roman" panose="02020603050405020304" pitchFamily="18" charset="0"/>
                <a:cs typeface="Times New Roman" panose="02020603050405020304" pitchFamily="18" charset="0"/>
              </a:rPr>
              <a:t>In other words it gives us combinations of each row of first table with all records in second table.</a:t>
            </a:r>
          </a:p>
          <a:p>
            <a:r>
              <a:rPr lang="en-US" sz="1800" dirty="0" smtClean="0">
                <a:latin typeface="Times New Roman" panose="02020603050405020304" pitchFamily="18" charset="0"/>
                <a:cs typeface="Times New Roman" panose="02020603050405020304" pitchFamily="18" charset="0"/>
              </a:rPr>
              <a:t>Suppose we want to get all member records against all the movie records, we can use the script shown below to get our desired results.</a:t>
            </a:r>
          </a:p>
          <a:p>
            <a:pPr marL="0" indent="0">
              <a:buNone/>
            </a:pPr>
            <a:r>
              <a:rPr lang="en-US" sz="1800" dirty="0" smtClean="0">
                <a:latin typeface="Times New Roman" panose="02020603050405020304" pitchFamily="18" charset="0"/>
                <a:cs typeface="Times New Roman" panose="02020603050405020304" pitchFamily="18" charset="0"/>
              </a:rPr>
              <a:t>                                       </a:t>
            </a:r>
            <a:r>
              <a:rPr lang="en-US" sz="1800" b="1" dirty="0" smtClean="0">
                <a:latin typeface="Times New Roman" panose="02020603050405020304" pitchFamily="18" charset="0"/>
                <a:cs typeface="Times New Roman" panose="02020603050405020304" pitchFamily="18" charset="0"/>
              </a:rPr>
              <a:t>SELECT * FROM `movies` CROSS JOIN `members`</a:t>
            </a:r>
          </a:p>
          <a:p>
            <a:endParaRPr lang="en-IN" sz="1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662" y="4562475"/>
            <a:ext cx="5781675" cy="1466850"/>
          </a:xfrm>
          <a:prstGeom prst="rect">
            <a:avLst/>
          </a:prstGeom>
        </p:spPr>
      </p:pic>
    </p:spTree>
    <p:extLst>
      <p:ext uri="{BB962C8B-B14F-4D97-AF65-F5344CB8AC3E}">
        <p14:creationId xmlns:p14="http://schemas.microsoft.com/office/powerpoint/2010/main" val="2160047481"/>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393700"/>
            <a:ext cx="11595100" cy="6210300"/>
          </a:xfrm>
        </p:spPr>
        <p:txBody>
          <a:bodyPr>
            <a:normAutofit/>
          </a:bodyPr>
          <a:lstStyle/>
          <a:p>
            <a:r>
              <a:rPr lang="en-US" sz="2000" b="1" dirty="0">
                <a:solidFill>
                  <a:schemeClr val="accent2"/>
                </a:solidFill>
                <a:latin typeface="Times New Roman" panose="02020603050405020304" pitchFamily="18" charset="0"/>
                <a:cs typeface="Times New Roman" panose="02020603050405020304" pitchFamily="18" charset="0"/>
              </a:rPr>
              <a:t>INNER </a:t>
            </a:r>
            <a:r>
              <a:rPr lang="en-US" sz="2000" b="1" dirty="0" smtClean="0">
                <a:solidFill>
                  <a:schemeClr val="accent2"/>
                </a:solidFill>
                <a:latin typeface="Times New Roman" panose="02020603050405020304" pitchFamily="18" charset="0"/>
                <a:cs typeface="Times New Roman" panose="02020603050405020304" pitchFamily="18" charset="0"/>
              </a:rPr>
              <a:t>Join</a:t>
            </a:r>
          </a:p>
          <a:p>
            <a:pPr marL="0" indent="0">
              <a:buNone/>
            </a:pPr>
            <a:r>
              <a:rPr lang="en-US" sz="2000" dirty="0" smtClean="0">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INNER JOIN</a:t>
            </a:r>
            <a:r>
              <a:rPr lang="en-US" sz="2000" dirty="0">
                <a:latin typeface="Times New Roman" panose="02020603050405020304" pitchFamily="18" charset="0"/>
                <a:cs typeface="Times New Roman" panose="02020603050405020304" pitchFamily="18" charset="0"/>
              </a:rPr>
              <a:t> is used to return all rows from multiple tables where the join condition is satisfied. It is the most common type of join.</a:t>
            </a:r>
          </a:p>
          <a:p>
            <a:pPr marL="0" indent="0">
              <a:buNone/>
            </a:pPr>
            <a:r>
              <a:rPr lang="en-US" sz="2000" b="1" dirty="0">
                <a:solidFill>
                  <a:schemeClr val="accent1"/>
                </a:solidFill>
                <a:latin typeface="Times New Roman" panose="02020603050405020304" pitchFamily="18" charset="0"/>
                <a:cs typeface="Times New Roman" panose="02020603050405020304" pitchFamily="18" charset="0"/>
              </a:rPr>
              <a:t>Syntax:</a:t>
            </a:r>
            <a:endParaRPr lang="en-US" sz="2000" dirty="0">
              <a:solidFill>
                <a:schemeClr val="accent1"/>
              </a:solidFill>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          SELECT</a:t>
            </a:r>
            <a:r>
              <a:rPr lang="en-US" sz="2000" dirty="0">
                <a:latin typeface="Times New Roman" panose="02020603050405020304" pitchFamily="18" charset="0"/>
                <a:cs typeface="Times New Roman" panose="02020603050405020304" pitchFamily="18" charset="0"/>
              </a:rPr>
              <a:t> columns  </a:t>
            </a:r>
            <a:r>
              <a:rPr lang="en-US" sz="2000" b="1" dirty="0" smtClean="0">
                <a:latin typeface="Times New Roman" panose="02020603050405020304" pitchFamily="18" charset="0"/>
                <a:cs typeface="Times New Roman" panose="02020603050405020304" pitchFamily="18" charset="0"/>
              </a:rPr>
              <a:t>FROM</a:t>
            </a:r>
            <a:r>
              <a:rPr lang="en-US" sz="2000" dirty="0">
                <a:latin typeface="Times New Roman" panose="02020603050405020304" pitchFamily="18" charset="0"/>
                <a:cs typeface="Times New Roman" panose="02020603050405020304" pitchFamily="18" charset="0"/>
              </a:rPr>
              <a:t> table1   </a:t>
            </a:r>
            <a:r>
              <a:rPr lang="en-US" sz="2000" b="1" dirty="0" smtClean="0">
                <a:latin typeface="Times New Roman" panose="02020603050405020304" pitchFamily="18" charset="0"/>
                <a:cs typeface="Times New Roman" panose="02020603050405020304" pitchFamily="18" charset="0"/>
              </a:rPr>
              <a:t>INNER</a:t>
            </a:r>
            <a:r>
              <a:rPr lang="en-US" sz="2000" dirty="0">
                <a:latin typeface="Times New Roman" panose="02020603050405020304" pitchFamily="18" charset="0"/>
                <a:cs typeface="Times New Roman" panose="02020603050405020304" pitchFamily="18" charset="0"/>
              </a:rPr>
              <a:t> JOIN table2  </a:t>
            </a:r>
            <a:r>
              <a:rPr lang="en-US" sz="2000" b="1" dirty="0" smtClean="0">
                <a:latin typeface="Times New Roman" panose="02020603050405020304" pitchFamily="18" charset="0"/>
                <a:cs typeface="Times New Roman" panose="02020603050405020304" pitchFamily="18" charset="0"/>
              </a:rPr>
              <a:t>ON</a:t>
            </a:r>
            <a:r>
              <a:rPr lang="en-US" sz="2000" dirty="0">
                <a:latin typeface="Times New Roman" panose="02020603050405020304" pitchFamily="18" charset="0"/>
                <a:cs typeface="Times New Roman" panose="02020603050405020304" pitchFamily="18" charset="0"/>
              </a:rPr>
              <a:t> table1.</a:t>
            </a:r>
            <a:r>
              <a:rPr lang="en-US" sz="2000" b="1" dirty="0">
                <a:latin typeface="Times New Roman" panose="02020603050405020304" pitchFamily="18" charset="0"/>
                <a:cs typeface="Times New Roman" panose="02020603050405020304" pitchFamily="18" charset="0"/>
              </a:rPr>
              <a:t>column</a:t>
            </a:r>
            <a:r>
              <a:rPr lang="en-US" sz="2000" dirty="0">
                <a:latin typeface="Times New Roman" panose="02020603050405020304" pitchFamily="18" charset="0"/>
                <a:cs typeface="Times New Roman" panose="02020603050405020304" pitchFamily="18" charset="0"/>
              </a:rPr>
              <a:t> = table2.</a:t>
            </a:r>
            <a:r>
              <a:rPr lang="en-US" sz="2000" b="1" dirty="0">
                <a:latin typeface="Times New Roman" panose="02020603050405020304" pitchFamily="18" charset="0"/>
                <a:cs typeface="Times New Roman" panose="02020603050405020304" pitchFamily="18" charset="0"/>
              </a:rPr>
              <a:t>column</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 </a:t>
            </a:r>
            <a:r>
              <a:rPr lang="en-US" sz="2000" b="1" dirty="0" smtClean="0">
                <a:solidFill>
                  <a:schemeClr val="accent2"/>
                </a:solidFill>
                <a:latin typeface="Times New Roman" panose="02020603050405020304" pitchFamily="18" charset="0"/>
                <a:cs typeface="Times New Roman" panose="02020603050405020304" pitchFamily="18" charset="0"/>
              </a:rPr>
              <a:t>LEFT </a:t>
            </a:r>
            <a:r>
              <a:rPr lang="en-US" sz="2000" b="1" dirty="0">
                <a:solidFill>
                  <a:schemeClr val="accent2"/>
                </a:solidFill>
                <a:latin typeface="Times New Roman" panose="02020603050405020304" pitchFamily="18" charset="0"/>
                <a:cs typeface="Times New Roman" panose="02020603050405020304" pitchFamily="18" charset="0"/>
              </a:rPr>
              <a:t>Outer Join</a:t>
            </a:r>
          </a:p>
          <a:p>
            <a:pPr marL="0" indent="0">
              <a:buNone/>
            </a:pPr>
            <a:r>
              <a:rPr lang="en-US" sz="2000" dirty="0">
                <a:latin typeface="Times New Roman" panose="02020603050405020304" pitchFamily="18" charset="0"/>
                <a:cs typeface="Times New Roman" panose="02020603050405020304" pitchFamily="18" charset="0"/>
              </a:rPr>
              <a:t>The LEFT OUTER JOIN returns all rows from the left hand table specified in the ON condition and only those rows from the other table where the join condition is fulfilled.</a:t>
            </a:r>
          </a:p>
          <a:p>
            <a:pPr marL="0" indent="0">
              <a:buNone/>
            </a:pPr>
            <a:r>
              <a:rPr lang="en-US" sz="2000" b="1" dirty="0">
                <a:solidFill>
                  <a:schemeClr val="accent1"/>
                </a:solidFill>
                <a:latin typeface="Times New Roman" panose="02020603050405020304" pitchFamily="18" charset="0"/>
                <a:cs typeface="Times New Roman" panose="02020603050405020304" pitchFamily="18" charset="0"/>
              </a:rPr>
              <a:t>Syntax:</a:t>
            </a:r>
            <a:endParaRPr lang="en-US" sz="2000" dirty="0">
              <a:solidFill>
                <a:schemeClr val="accent1"/>
              </a:solidFill>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         SELECT</a:t>
            </a:r>
            <a:r>
              <a:rPr lang="en-US" sz="2000" dirty="0">
                <a:latin typeface="Times New Roman" panose="02020603050405020304" pitchFamily="18" charset="0"/>
                <a:cs typeface="Times New Roman" panose="02020603050405020304" pitchFamily="18" charset="0"/>
              </a:rPr>
              <a:t> columns  </a:t>
            </a:r>
            <a:r>
              <a:rPr lang="en-US" sz="2000" b="1" dirty="0" smtClean="0">
                <a:latin typeface="Times New Roman" panose="02020603050405020304" pitchFamily="18" charset="0"/>
                <a:cs typeface="Times New Roman" panose="02020603050405020304" pitchFamily="18" charset="0"/>
              </a:rPr>
              <a:t>FROM</a:t>
            </a:r>
            <a:r>
              <a:rPr lang="en-US" sz="2000" dirty="0">
                <a:latin typeface="Times New Roman" panose="02020603050405020304" pitchFamily="18" charset="0"/>
                <a:cs typeface="Times New Roman" panose="02020603050405020304" pitchFamily="18" charset="0"/>
              </a:rPr>
              <a:t> table1  </a:t>
            </a:r>
            <a:r>
              <a:rPr lang="en-US" sz="2000" dirty="0" smtClean="0">
                <a:latin typeface="Times New Roman" panose="02020603050405020304" pitchFamily="18" charset="0"/>
                <a:cs typeface="Times New Roman" panose="02020603050405020304" pitchFamily="18" charset="0"/>
              </a:rPr>
              <a:t>LEFT</a:t>
            </a:r>
            <a:r>
              <a:rPr lang="en-US" sz="2000" dirty="0">
                <a:latin typeface="Times New Roman" panose="02020603050405020304" pitchFamily="18" charset="0"/>
                <a:cs typeface="Times New Roman" panose="02020603050405020304" pitchFamily="18" charset="0"/>
              </a:rPr>
              <a:t> [OUTER] JOIN table2  </a:t>
            </a:r>
            <a:r>
              <a:rPr lang="en-US" sz="2000" b="1" dirty="0" smtClean="0">
                <a:latin typeface="Times New Roman" panose="02020603050405020304" pitchFamily="18" charset="0"/>
                <a:cs typeface="Times New Roman" panose="02020603050405020304" pitchFamily="18" charset="0"/>
              </a:rPr>
              <a:t>ON</a:t>
            </a:r>
            <a:r>
              <a:rPr lang="en-US" sz="2000" dirty="0">
                <a:latin typeface="Times New Roman" panose="02020603050405020304" pitchFamily="18" charset="0"/>
                <a:cs typeface="Times New Roman" panose="02020603050405020304" pitchFamily="18" charset="0"/>
              </a:rPr>
              <a:t> table1.</a:t>
            </a:r>
            <a:r>
              <a:rPr lang="en-US" sz="2000" b="1" dirty="0">
                <a:latin typeface="Times New Roman" panose="02020603050405020304" pitchFamily="18" charset="0"/>
                <a:cs typeface="Times New Roman" panose="02020603050405020304" pitchFamily="18" charset="0"/>
              </a:rPr>
              <a:t>column</a:t>
            </a:r>
            <a:r>
              <a:rPr lang="en-US" sz="2000" dirty="0">
                <a:latin typeface="Times New Roman" panose="02020603050405020304" pitchFamily="18" charset="0"/>
                <a:cs typeface="Times New Roman" panose="02020603050405020304" pitchFamily="18" charset="0"/>
              </a:rPr>
              <a:t> = table2.</a:t>
            </a:r>
            <a:r>
              <a:rPr lang="en-US" sz="2000" b="1" dirty="0">
                <a:latin typeface="Times New Roman" panose="02020603050405020304" pitchFamily="18" charset="0"/>
                <a:cs typeface="Times New Roman" panose="02020603050405020304" pitchFamily="18" charset="0"/>
              </a:rPr>
              <a:t>column</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r>
              <a:rPr lang="en-US" sz="2000" b="1" dirty="0">
                <a:solidFill>
                  <a:schemeClr val="accent2"/>
                </a:solidFill>
                <a:latin typeface="Times New Roman" panose="02020603050405020304" pitchFamily="18" charset="0"/>
                <a:cs typeface="Times New Roman" panose="02020603050405020304" pitchFamily="18" charset="0"/>
              </a:rPr>
              <a:t>Right Outer Join</a:t>
            </a:r>
          </a:p>
          <a:p>
            <a:pPr marL="0" indent="0">
              <a:buNone/>
            </a:pPr>
            <a:r>
              <a:rPr lang="en-US" sz="2000" dirty="0">
                <a:latin typeface="Times New Roman" panose="02020603050405020304" pitchFamily="18" charset="0"/>
                <a:cs typeface="Times New Roman" panose="02020603050405020304" pitchFamily="18" charset="0"/>
              </a:rPr>
              <a:t>The MySQL Right Outer Join returns all rows from the </a:t>
            </a:r>
            <a:r>
              <a:rPr lang="en-US" sz="2000" dirty="0" smtClean="0">
                <a:latin typeface="Times New Roman" panose="02020603050405020304" pitchFamily="18" charset="0"/>
                <a:cs typeface="Times New Roman" panose="02020603050405020304" pitchFamily="18" charset="0"/>
              </a:rPr>
              <a:t>Right-hand </a:t>
            </a:r>
            <a:r>
              <a:rPr lang="en-US" sz="2000" dirty="0">
                <a:latin typeface="Times New Roman" panose="02020603050405020304" pitchFamily="18" charset="0"/>
                <a:cs typeface="Times New Roman" panose="02020603050405020304" pitchFamily="18" charset="0"/>
              </a:rPr>
              <a:t>table specified in the ON condition and only those rows from the other table where he join condition is fulfilled.</a:t>
            </a:r>
          </a:p>
          <a:p>
            <a:pPr marL="0" indent="0">
              <a:buNone/>
            </a:pPr>
            <a:r>
              <a:rPr lang="en-US" sz="2000" b="1" dirty="0">
                <a:solidFill>
                  <a:schemeClr val="accent1"/>
                </a:solidFill>
                <a:latin typeface="Times New Roman" panose="02020603050405020304" pitchFamily="18" charset="0"/>
                <a:cs typeface="Times New Roman" panose="02020603050405020304" pitchFamily="18" charset="0"/>
              </a:rPr>
              <a:t>Syntax:</a:t>
            </a:r>
            <a:endParaRPr lang="en-US" sz="2000" dirty="0">
              <a:solidFill>
                <a:schemeClr val="accent1"/>
              </a:solidFill>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       SELECT</a:t>
            </a:r>
            <a:r>
              <a:rPr lang="en-US" sz="2000" dirty="0">
                <a:latin typeface="Times New Roman" panose="02020603050405020304" pitchFamily="18" charset="0"/>
                <a:cs typeface="Times New Roman" panose="02020603050405020304" pitchFamily="18" charset="0"/>
              </a:rPr>
              <a:t> columns  </a:t>
            </a:r>
            <a:r>
              <a:rPr lang="en-US" sz="2000" b="1" dirty="0" smtClean="0">
                <a:latin typeface="Times New Roman" panose="02020603050405020304" pitchFamily="18" charset="0"/>
                <a:cs typeface="Times New Roman" panose="02020603050405020304" pitchFamily="18" charset="0"/>
              </a:rPr>
              <a:t>FROM</a:t>
            </a:r>
            <a:r>
              <a:rPr lang="en-US" sz="2000" dirty="0">
                <a:latin typeface="Times New Roman" panose="02020603050405020304" pitchFamily="18" charset="0"/>
                <a:cs typeface="Times New Roman" panose="02020603050405020304" pitchFamily="18" charset="0"/>
              </a:rPr>
              <a:t> table1  </a:t>
            </a:r>
            <a:r>
              <a:rPr lang="en-US" sz="2000" dirty="0" smtClean="0">
                <a:latin typeface="Times New Roman" panose="02020603050405020304" pitchFamily="18" charset="0"/>
                <a:cs typeface="Times New Roman" panose="02020603050405020304" pitchFamily="18" charset="0"/>
              </a:rPr>
              <a:t>RIGHT</a:t>
            </a:r>
            <a:r>
              <a:rPr lang="en-US" sz="2000" dirty="0">
                <a:latin typeface="Times New Roman" panose="02020603050405020304" pitchFamily="18" charset="0"/>
                <a:cs typeface="Times New Roman" panose="02020603050405020304" pitchFamily="18" charset="0"/>
              </a:rPr>
              <a:t> [OUTER] JOIN table2  </a:t>
            </a:r>
            <a:r>
              <a:rPr lang="en-US" sz="2000" b="1" dirty="0" smtClean="0">
                <a:latin typeface="Times New Roman" panose="02020603050405020304" pitchFamily="18" charset="0"/>
                <a:cs typeface="Times New Roman" panose="02020603050405020304" pitchFamily="18" charset="0"/>
              </a:rPr>
              <a:t>ON</a:t>
            </a:r>
            <a:r>
              <a:rPr lang="en-US" sz="2000" dirty="0">
                <a:latin typeface="Times New Roman" panose="02020603050405020304" pitchFamily="18" charset="0"/>
                <a:cs typeface="Times New Roman" panose="02020603050405020304" pitchFamily="18" charset="0"/>
              </a:rPr>
              <a:t> table1.</a:t>
            </a:r>
            <a:r>
              <a:rPr lang="en-US" sz="2000" b="1" dirty="0">
                <a:latin typeface="Times New Roman" panose="02020603050405020304" pitchFamily="18" charset="0"/>
                <a:cs typeface="Times New Roman" panose="02020603050405020304" pitchFamily="18" charset="0"/>
              </a:rPr>
              <a:t>column</a:t>
            </a:r>
            <a:r>
              <a:rPr lang="en-US" sz="2000" dirty="0">
                <a:latin typeface="Times New Roman" panose="02020603050405020304" pitchFamily="18" charset="0"/>
                <a:cs typeface="Times New Roman" panose="02020603050405020304" pitchFamily="18" charset="0"/>
              </a:rPr>
              <a:t> = table2.</a:t>
            </a:r>
            <a:r>
              <a:rPr lang="en-US" sz="2000" b="1" dirty="0">
                <a:latin typeface="Times New Roman" panose="02020603050405020304" pitchFamily="18" charset="0"/>
                <a:cs typeface="Times New Roman" panose="02020603050405020304" pitchFamily="18" charset="0"/>
              </a:rPr>
              <a:t>column</a:t>
            </a:r>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6950"/>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1975"/>
          </a:xfrm>
        </p:spPr>
        <p:txBody>
          <a:bodyPr>
            <a:normAutofit fontScale="90000"/>
          </a:bodyPr>
          <a:lstStyle/>
          <a:p>
            <a:r>
              <a:rPr lang="en-IN" b="1" dirty="0" err="1" smtClean="0"/>
              <a:t>Equi</a:t>
            </a:r>
            <a:r>
              <a:rPr lang="en-IN" b="1" dirty="0" smtClean="0"/>
              <a:t> Join/Inner Join</a:t>
            </a:r>
            <a:endParaRPr lang="en-IN" b="1" dirty="0"/>
          </a:p>
        </p:txBody>
      </p:sp>
      <p:sp>
        <p:nvSpPr>
          <p:cNvPr id="3" name="Content Placeholder 2"/>
          <p:cNvSpPr>
            <a:spLocks noGrp="1"/>
          </p:cNvSpPr>
          <p:nvPr>
            <p:ph idx="1"/>
          </p:nvPr>
        </p:nvSpPr>
        <p:spPr>
          <a:xfrm>
            <a:off x="406400" y="1308100"/>
            <a:ext cx="10947400" cy="5105400"/>
          </a:xfrm>
        </p:spPr>
        <p:txBody>
          <a:bodyPr>
            <a:normAutofit/>
          </a:bodyPr>
          <a:lstStyle/>
          <a:p>
            <a:pPr>
              <a:lnSpc>
                <a:spcPct val="150000"/>
              </a:lnSpc>
            </a:pPr>
            <a:r>
              <a:rPr lang="en-IN" sz="2000" b="1" dirty="0" smtClean="0">
                <a:latin typeface="Times New Roman" panose="02020603050405020304" pitchFamily="18" charset="0"/>
                <a:cs typeface="Times New Roman" panose="02020603050405020304" pitchFamily="18" charset="0"/>
              </a:rPr>
              <a:t>Inner/</a:t>
            </a:r>
            <a:r>
              <a:rPr lang="en-IN" sz="2000" b="1" dirty="0" err="1" smtClean="0">
                <a:latin typeface="Times New Roman" panose="02020603050405020304" pitchFamily="18" charset="0"/>
                <a:cs typeface="Times New Roman" panose="02020603050405020304" pitchFamily="18" charset="0"/>
              </a:rPr>
              <a:t>Equi</a:t>
            </a:r>
            <a:r>
              <a:rPr lang="en-IN" sz="2000" b="1" dirty="0" smtClean="0">
                <a:latin typeface="Times New Roman" panose="02020603050405020304" pitchFamily="18" charset="0"/>
                <a:cs typeface="Times New Roman" panose="02020603050405020304" pitchFamily="18" charset="0"/>
              </a:rPr>
              <a:t> join (Returns Only matched records from Tab1 &amp; Tab2)</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SELECT * FROM tab1 INNER JOIN tab2 ON tab1.NumID = tab2.NumID;</a:t>
            </a:r>
          </a:p>
          <a:p>
            <a:pPr>
              <a:lnSpc>
                <a:spcPct val="150000"/>
              </a:lnSpc>
            </a:pPr>
            <a:r>
              <a:rPr lang="en-IN" sz="2000" b="1" dirty="0" smtClean="0">
                <a:latin typeface="Times New Roman" panose="02020603050405020304" pitchFamily="18" charset="0"/>
                <a:cs typeface="Times New Roman" panose="02020603050405020304" pitchFamily="18" charset="0"/>
              </a:rPr>
              <a:t>Right outer join (Returns matched records + unmatched from right table tab1)</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SELECT * FROM tab1 RIGHT JOIN tab2 ON tab1.NumID = tab2.NumID;</a:t>
            </a:r>
          </a:p>
          <a:p>
            <a:pPr>
              <a:lnSpc>
                <a:spcPct val="150000"/>
              </a:lnSpc>
            </a:pPr>
            <a:r>
              <a:rPr lang="en-IN" sz="2000" b="1" dirty="0" smtClean="0">
                <a:latin typeface="Times New Roman" panose="02020603050405020304" pitchFamily="18" charset="0"/>
                <a:cs typeface="Times New Roman" panose="02020603050405020304" pitchFamily="18" charset="0"/>
              </a:rPr>
              <a:t>Left outer join (Returns matched records + unmatched from tight table tab2)</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SELECT * FROM tab1 LEFT JOIN tab2 ON tab1.NumID=tab2.NumID;</a:t>
            </a:r>
          </a:p>
          <a:p>
            <a:pPr>
              <a:lnSpc>
                <a:spcPct val="150000"/>
              </a:lnSpc>
            </a:pPr>
            <a:r>
              <a:rPr lang="en-IN" sz="2000" b="1" dirty="0" smtClean="0">
                <a:latin typeface="Times New Roman" panose="02020603050405020304" pitchFamily="18" charset="0"/>
                <a:cs typeface="Times New Roman" panose="02020603050405020304" pitchFamily="18" charset="0"/>
              </a:rPr>
              <a:t>Full outer join (Returns matched records + unmatched from both tables)---not supported in MYSQL.</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SELECT * FROM tab1 FULL JOIN tab2 t2 ON t1.NumID = =t2.NumID;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8644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698500"/>
            <a:ext cx="11671300" cy="5905500"/>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 Trigger:</a:t>
            </a:r>
          </a:p>
          <a:p>
            <a:pPr marL="0" indent="0">
              <a:buNone/>
            </a:pP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trigger in MySQL is a set of SQL statements that reside in a system catalog. </a:t>
            </a:r>
            <a:r>
              <a:rPr lang="en-US" sz="2000" b="1" dirty="0">
                <a:latin typeface="Times New Roman" panose="02020603050405020304" pitchFamily="18" charset="0"/>
                <a:cs typeface="Times New Roman" panose="02020603050405020304" pitchFamily="18" charset="0"/>
              </a:rPr>
              <a:t>It is a special type of stored procedure that is invoked automatically in response to an event</a:t>
            </a:r>
            <a:r>
              <a:rPr lang="en-US" sz="2000" dirty="0">
                <a:latin typeface="Times New Roman" panose="02020603050405020304" pitchFamily="18" charset="0"/>
                <a:cs typeface="Times New Roman" panose="02020603050405020304" pitchFamily="18" charset="0"/>
              </a:rPr>
              <a:t>. Each trigger is associated with a table, which is activated on any DML statement such as </a:t>
            </a:r>
            <a:r>
              <a:rPr lang="en-US" sz="2000" b="1" dirty="0">
                <a:latin typeface="Times New Roman" panose="02020603050405020304" pitchFamily="18" charset="0"/>
                <a:cs typeface="Times New Roman" panose="02020603050405020304" pitchFamily="18" charset="0"/>
              </a:rPr>
              <a:t>INSERT, UPDATE</a:t>
            </a:r>
            <a:r>
              <a:rPr lang="en-US" sz="2000" dirty="0">
                <a:latin typeface="Times New Roman" panose="02020603050405020304" pitchFamily="18" charset="0"/>
                <a:cs typeface="Times New Roman" panose="02020603050405020304" pitchFamily="18" charset="0"/>
              </a:rPr>
              <a:t>, or </a:t>
            </a:r>
            <a:r>
              <a:rPr lang="en-US" sz="2000" b="1" dirty="0">
                <a:latin typeface="Times New Roman" panose="02020603050405020304" pitchFamily="18" charset="0"/>
                <a:cs typeface="Times New Roman" panose="02020603050405020304" pitchFamily="18" charset="0"/>
              </a:rPr>
              <a:t>DELETE</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Generally, </a:t>
            </a:r>
            <a:r>
              <a:rPr lang="en-US" sz="2000" b="1" dirty="0">
                <a:latin typeface="Times New Roman" panose="02020603050405020304" pitchFamily="18" charset="0"/>
                <a:cs typeface="Times New Roman" panose="02020603050405020304" pitchFamily="18" charset="0"/>
              </a:rPr>
              <a:t>triggers are of two types</a:t>
            </a:r>
            <a:r>
              <a:rPr lang="en-US" sz="2000" dirty="0">
                <a:latin typeface="Times New Roman" panose="02020603050405020304" pitchFamily="18" charset="0"/>
                <a:cs typeface="Times New Roman" panose="02020603050405020304" pitchFamily="18" charset="0"/>
              </a:rPr>
              <a:t> according to the </a:t>
            </a:r>
            <a:r>
              <a:rPr lang="en-US" sz="2000" dirty="0">
                <a:latin typeface="Times New Roman" panose="02020603050405020304" pitchFamily="18" charset="0"/>
                <a:cs typeface="Times New Roman" panose="02020603050405020304" pitchFamily="18" charset="0"/>
                <a:hlinkClick r:id="rId2"/>
              </a:rPr>
              <a:t>SQL</a:t>
            </a:r>
            <a:r>
              <a:rPr lang="en-US" sz="2000" dirty="0">
                <a:latin typeface="Times New Roman" panose="02020603050405020304" pitchFamily="18" charset="0"/>
                <a:cs typeface="Times New Roman" panose="02020603050405020304" pitchFamily="18" charset="0"/>
              </a:rPr>
              <a:t> standard: row-level triggers and statement-level triggers.</a:t>
            </a:r>
          </a:p>
          <a:p>
            <a:r>
              <a:rPr lang="en-US" sz="2000" b="1" dirty="0">
                <a:latin typeface="Times New Roman" panose="02020603050405020304" pitchFamily="18" charset="0"/>
                <a:cs typeface="Times New Roman" panose="02020603050405020304" pitchFamily="18" charset="0"/>
              </a:rPr>
              <a:t>Row-Level Trigger:</a:t>
            </a:r>
            <a:r>
              <a:rPr lang="en-US" sz="2000" dirty="0">
                <a:latin typeface="Times New Roman" panose="02020603050405020304" pitchFamily="18" charset="0"/>
                <a:cs typeface="Times New Roman" panose="02020603050405020304" pitchFamily="18" charset="0"/>
              </a:rPr>
              <a:t> It is a trigger, which is activated for each row by a triggering statement such as insert, update, or delete. For example, if a table has inserted, updated, or deleted multiple rows, the row trigger is fired automatically for each row affected by the </a:t>
            </a:r>
            <a:r>
              <a:rPr lang="en-US" sz="2000" dirty="0">
                <a:latin typeface="Times New Roman" panose="02020603050405020304" pitchFamily="18" charset="0"/>
                <a:cs typeface="Times New Roman" panose="02020603050405020304" pitchFamily="18" charset="0"/>
                <a:hlinkClick r:id="rId3"/>
              </a:rPr>
              <a:t>insert</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hlinkClick r:id="rId4"/>
              </a:rPr>
              <a:t>update</a:t>
            </a:r>
            <a:r>
              <a:rPr lang="en-US" sz="2000" dirty="0">
                <a:latin typeface="Times New Roman" panose="02020603050405020304" pitchFamily="18" charset="0"/>
                <a:cs typeface="Times New Roman" panose="02020603050405020304" pitchFamily="18" charset="0"/>
              </a:rPr>
              <a:t>, or </a:t>
            </a:r>
            <a:r>
              <a:rPr lang="en-US" sz="2000" dirty="0">
                <a:latin typeface="Times New Roman" panose="02020603050405020304" pitchFamily="18" charset="0"/>
                <a:cs typeface="Times New Roman" panose="02020603050405020304" pitchFamily="18" charset="0"/>
                <a:hlinkClick r:id="rId5"/>
              </a:rPr>
              <a:t>delete statement</a:t>
            </a:r>
            <a:r>
              <a:rPr lang="en-US" sz="2000" dirty="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Statement-Level Trigger:</a:t>
            </a:r>
            <a:r>
              <a:rPr lang="en-US" sz="2000" dirty="0">
                <a:latin typeface="Times New Roman" panose="02020603050405020304" pitchFamily="18" charset="0"/>
                <a:cs typeface="Times New Roman" panose="02020603050405020304" pitchFamily="18" charset="0"/>
              </a:rPr>
              <a:t> It is a trigger, which is fired once for each event that occurs on a table regardless of how many rows are inserted, updated, or deleted</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IN" sz="2000" b="1" dirty="0" smtClean="0">
                <a:solidFill>
                  <a:schemeClr val="accent2"/>
                </a:solidFill>
                <a:latin typeface="Times New Roman" panose="02020603050405020304" pitchFamily="18" charset="0"/>
                <a:cs typeface="Times New Roman" panose="02020603050405020304" pitchFamily="18" charset="0"/>
              </a:rPr>
              <a:t>REFER </a:t>
            </a:r>
            <a:r>
              <a:rPr lang="en-IN" sz="2000" b="1" dirty="0">
                <a:solidFill>
                  <a:schemeClr val="accent2"/>
                </a:solidFill>
                <a:latin typeface="Times New Roman" panose="02020603050405020304" pitchFamily="18" charset="0"/>
                <a:cs typeface="Times New Roman" panose="02020603050405020304" pitchFamily="18" charset="0"/>
              </a:rPr>
              <a:t>LINK:    </a:t>
            </a:r>
            <a:r>
              <a:rPr lang="en-IN" sz="2000" b="1" dirty="0">
                <a:latin typeface="Times New Roman" panose="02020603050405020304" pitchFamily="18" charset="0"/>
                <a:cs typeface="Times New Roman" panose="02020603050405020304" pitchFamily="18" charset="0"/>
              </a:rPr>
              <a:t>https://</a:t>
            </a:r>
            <a:r>
              <a:rPr lang="en-IN" sz="2000" b="1" dirty="0">
                <a:latin typeface="Times New Roman" panose="02020603050405020304" pitchFamily="18" charset="0"/>
                <a:cs typeface="Times New Roman" panose="02020603050405020304" pitchFamily="18" charset="0"/>
                <a:hlinkClick r:id="rId6"/>
              </a:rPr>
              <a:t>phoenixnap.com/kb/mysql-trigger</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10072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469900"/>
            <a:ext cx="11696700" cy="599440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We can define the maximum six types of actions or events in the form of triggers:</a:t>
            </a:r>
          </a:p>
          <a:p>
            <a:r>
              <a:rPr lang="en-US" sz="2000" b="1" dirty="0">
                <a:latin typeface="Times New Roman" panose="02020603050405020304" pitchFamily="18" charset="0"/>
                <a:cs typeface="Times New Roman" panose="02020603050405020304" pitchFamily="18" charset="0"/>
                <a:hlinkClick r:id="rId2"/>
              </a:rPr>
              <a:t>Before Insert</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It is activated before the insertion of data into the table.</a:t>
            </a:r>
          </a:p>
          <a:p>
            <a:r>
              <a:rPr lang="en-US" sz="2000" b="1" dirty="0">
                <a:latin typeface="Times New Roman" panose="02020603050405020304" pitchFamily="18" charset="0"/>
                <a:cs typeface="Times New Roman" panose="02020603050405020304" pitchFamily="18" charset="0"/>
                <a:hlinkClick r:id="rId3"/>
              </a:rPr>
              <a:t>After Insert</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It is activated after the insertion of data into the table.</a:t>
            </a:r>
          </a:p>
          <a:p>
            <a:r>
              <a:rPr lang="en-US" sz="2000" b="1" dirty="0">
                <a:latin typeface="Times New Roman" panose="02020603050405020304" pitchFamily="18" charset="0"/>
                <a:cs typeface="Times New Roman" panose="02020603050405020304" pitchFamily="18" charset="0"/>
                <a:hlinkClick r:id="rId4"/>
              </a:rPr>
              <a:t>Before Update</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It is activated before the update of data in the table.</a:t>
            </a:r>
          </a:p>
          <a:p>
            <a:r>
              <a:rPr lang="en-US" sz="2000" b="1" dirty="0">
                <a:latin typeface="Times New Roman" panose="02020603050405020304" pitchFamily="18" charset="0"/>
                <a:cs typeface="Times New Roman" panose="02020603050405020304" pitchFamily="18" charset="0"/>
                <a:hlinkClick r:id="rId5"/>
              </a:rPr>
              <a:t>After Update</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It is activated after the update of the data in the table.</a:t>
            </a:r>
          </a:p>
          <a:p>
            <a:r>
              <a:rPr lang="en-US" sz="2000" b="1" dirty="0">
                <a:latin typeface="Times New Roman" panose="02020603050405020304" pitchFamily="18" charset="0"/>
                <a:cs typeface="Times New Roman" panose="02020603050405020304" pitchFamily="18" charset="0"/>
                <a:hlinkClick r:id="rId6"/>
              </a:rPr>
              <a:t>Before Delete</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It is activated before the data is removed from the table.</a:t>
            </a:r>
          </a:p>
          <a:p>
            <a:r>
              <a:rPr lang="en-US" sz="2000" b="1" dirty="0">
                <a:latin typeface="Times New Roman" panose="02020603050405020304" pitchFamily="18" charset="0"/>
                <a:cs typeface="Times New Roman" panose="02020603050405020304" pitchFamily="18" charset="0"/>
                <a:hlinkClick r:id="rId7"/>
              </a:rPr>
              <a:t>After Delete</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It is activated after the deletion of data from the table.</a:t>
            </a:r>
          </a:p>
          <a:p>
            <a:r>
              <a:rPr lang="en-US" sz="2000" dirty="0">
                <a:latin typeface="Times New Roman" panose="02020603050405020304" pitchFamily="18" charset="0"/>
                <a:cs typeface="Times New Roman" panose="02020603050405020304" pitchFamily="18" charset="0"/>
              </a:rPr>
              <a:t>When we use a statement that does not use INSERT, UPDATE or DELETE query to change the data in a table, the triggers associated with the trigger will not be invoked.</a:t>
            </a:r>
          </a:p>
          <a:p>
            <a:pPr marL="0" indent="0">
              <a:buNone/>
            </a:pPr>
            <a:endParaRPr lang="en-IN" sz="2000" dirty="0" smtClean="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b="1" dirty="0" smtClean="0">
                <a:solidFill>
                  <a:srgbClr val="0070C0"/>
                </a:solidFill>
                <a:latin typeface="Times New Roman" panose="02020603050405020304" pitchFamily="18" charset="0"/>
                <a:cs typeface="Times New Roman" panose="02020603050405020304" pitchFamily="18" charset="0"/>
              </a:rPr>
              <a:t>(</a:t>
            </a:r>
            <a:r>
              <a:rPr lang="en-IN" sz="2000" b="1" dirty="0">
                <a:solidFill>
                  <a:srgbClr val="0070C0"/>
                </a:solidFill>
                <a:latin typeface="Times New Roman" panose="02020603050405020304" pitchFamily="18" charset="0"/>
                <a:cs typeface="Times New Roman" panose="02020603050405020304" pitchFamily="18" charset="0"/>
              </a:rPr>
              <a:t>BEFOR | AFTER) </a:t>
            </a:r>
            <a:r>
              <a:rPr lang="en-IN" sz="2000" b="1" dirty="0" err="1">
                <a:solidFill>
                  <a:srgbClr val="0070C0"/>
                </a:solidFill>
                <a:latin typeface="Times New Roman" panose="02020603050405020304" pitchFamily="18" charset="0"/>
                <a:cs typeface="Times New Roman" panose="02020603050405020304" pitchFamily="18" charset="0"/>
              </a:rPr>
              <a:t>table_name</a:t>
            </a:r>
            <a:r>
              <a:rPr lang="en-IN" sz="2000" b="1" dirty="0">
                <a:solidFill>
                  <a:srgbClr val="0070C0"/>
                </a:solidFill>
                <a:latin typeface="Times New Roman" panose="02020603050405020304" pitchFamily="18" charset="0"/>
                <a:cs typeface="Times New Roman" panose="02020603050405020304" pitchFamily="18" charset="0"/>
              </a:rPr>
              <a:t> (INSERT | UPDATE | DELETE)  </a:t>
            </a:r>
            <a:endParaRPr lang="en-IN" sz="20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000" b="1" dirty="0">
              <a:solidFill>
                <a:srgbClr val="0070C0"/>
              </a:solidFill>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Trigger Activation Time:</a:t>
            </a:r>
            <a:r>
              <a:rPr lang="en-IN" sz="2000" b="1" dirty="0">
                <a:solidFill>
                  <a:srgbClr val="0070C0"/>
                </a:solidFill>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BEFORE | AFTER</a:t>
            </a:r>
          </a:p>
          <a:p>
            <a:r>
              <a:rPr lang="en-IN" sz="2000" b="1" dirty="0">
                <a:latin typeface="Times New Roman" panose="02020603050405020304" pitchFamily="18" charset="0"/>
                <a:cs typeface="Times New Roman" panose="02020603050405020304" pitchFamily="18" charset="0"/>
              </a:rPr>
              <a:t>Trigger Event:</a:t>
            </a:r>
            <a:r>
              <a:rPr lang="en-IN" sz="2000" dirty="0">
                <a:latin typeface="Times New Roman" panose="02020603050405020304" pitchFamily="18" charset="0"/>
                <a:cs typeface="Times New Roman" panose="02020603050405020304" pitchFamily="18" charset="0"/>
              </a:rPr>
              <a:t> INSERT | UPDATE | DELETE</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49783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469900"/>
            <a:ext cx="11709400" cy="6096000"/>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How to create triggers in MySQL</a:t>
            </a:r>
            <a:r>
              <a:rPr lang="en-US" sz="2400" b="1" dirty="0" smtClean="0">
                <a:latin typeface="Times New Roman" panose="02020603050405020304" pitchFamily="18" charset="0"/>
                <a:cs typeface="Times New Roman" panose="02020603050405020304" pitchFamily="18" charset="0"/>
              </a:rPr>
              <a:t>?</a:t>
            </a:r>
          </a:p>
          <a:p>
            <a:pPr marL="0" indent="0">
              <a:buNone/>
            </a:pP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can use the </a:t>
            </a:r>
            <a:r>
              <a:rPr lang="en-US" sz="2000" b="1" dirty="0">
                <a:latin typeface="Times New Roman" panose="02020603050405020304" pitchFamily="18" charset="0"/>
                <a:cs typeface="Times New Roman" panose="02020603050405020304" pitchFamily="18" charset="0"/>
              </a:rPr>
              <a:t>CREATE TRIGGER</a:t>
            </a:r>
            <a:r>
              <a:rPr lang="en-US" sz="2000" dirty="0">
                <a:latin typeface="Times New Roman" panose="02020603050405020304" pitchFamily="18" charset="0"/>
                <a:cs typeface="Times New Roman" panose="02020603050405020304" pitchFamily="18" charset="0"/>
              </a:rPr>
              <a:t> statement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creating a new trigger in MySQL.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Below </a:t>
            </a:r>
            <a:r>
              <a:rPr lang="en-US" sz="2000" b="1" dirty="0">
                <a:latin typeface="Times New Roman" panose="02020603050405020304" pitchFamily="18" charset="0"/>
                <a:cs typeface="Times New Roman" panose="02020603050405020304" pitchFamily="18" charset="0"/>
              </a:rPr>
              <a:t>is the syntax of creating a trigger in MySQL</a:t>
            </a:r>
            <a:r>
              <a:rPr lang="en-US" sz="2000" b="1" dirty="0" smtClean="0">
                <a:latin typeface="Times New Roman" panose="02020603050405020304" pitchFamily="18" charset="0"/>
                <a:cs typeface="Times New Roman" panose="02020603050405020304" pitchFamily="18" charset="0"/>
              </a:rPr>
              <a:t>:</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IN" sz="2000" b="1" dirty="0" smtClean="0">
                <a:solidFill>
                  <a:srgbClr val="0070C0"/>
                </a:solidFill>
                <a:latin typeface="Times New Roman" panose="02020603050405020304" pitchFamily="18" charset="0"/>
                <a:cs typeface="Times New Roman" panose="02020603050405020304" pitchFamily="18" charset="0"/>
              </a:rPr>
              <a:t> SHOW </a:t>
            </a:r>
            <a:r>
              <a:rPr lang="en-IN" sz="2000" b="1" dirty="0">
                <a:solidFill>
                  <a:srgbClr val="0070C0"/>
                </a:solidFill>
                <a:latin typeface="Times New Roman" panose="02020603050405020304" pitchFamily="18" charset="0"/>
                <a:cs typeface="Times New Roman" panose="02020603050405020304" pitchFamily="18" charset="0"/>
              </a:rPr>
              <a:t>triggers</a:t>
            </a:r>
            <a:r>
              <a:rPr lang="en-IN" sz="2000" b="1" dirty="0" smtClean="0">
                <a:solidFill>
                  <a:srgbClr val="0070C0"/>
                </a:solidFill>
                <a:latin typeface="Times New Roman" panose="02020603050405020304" pitchFamily="18" charset="0"/>
                <a:cs typeface="Times New Roman" panose="02020603050405020304" pitchFamily="18" charset="0"/>
              </a:rPr>
              <a:t>;</a:t>
            </a:r>
          </a:p>
          <a:p>
            <a:pPr marL="0" indent="0">
              <a:buNone/>
            </a:pPr>
            <a:endParaRPr lang="en-US" sz="2000" b="1" dirty="0">
              <a:solidFill>
                <a:srgbClr val="0070C0"/>
              </a:solidFill>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CREATE</a:t>
            </a:r>
            <a:r>
              <a:rPr lang="en-US" sz="2000" b="1" dirty="0">
                <a:solidFill>
                  <a:srgbClr val="0070C0"/>
                </a:solidFill>
                <a:latin typeface="Times New Roman" panose="02020603050405020304" pitchFamily="18" charset="0"/>
                <a:cs typeface="Times New Roman" panose="02020603050405020304" pitchFamily="18" charset="0"/>
              </a:rPr>
              <a:t> TRIGGER </a:t>
            </a:r>
            <a:r>
              <a:rPr lang="en-US" sz="2000" b="1" dirty="0" err="1">
                <a:solidFill>
                  <a:srgbClr val="0070C0"/>
                </a:solidFill>
                <a:latin typeface="Times New Roman" panose="02020603050405020304" pitchFamily="18" charset="0"/>
                <a:cs typeface="Times New Roman" panose="02020603050405020304" pitchFamily="18" charset="0"/>
              </a:rPr>
              <a:t>trigger_name</a:t>
            </a:r>
            <a:r>
              <a:rPr lang="en-US" sz="2000" b="1" dirty="0">
                <a:solidFill>
                  <a:srgbClr val="0070C0"/>
                </a:solidFill>
                <a:latin typeface="Times New Roman" panose="02020603050405020304" pitchFamily="18" charset="0"/>
                <a:cs typeface="Times New Roman" panose="02020603050405020304" pitchFamily="18" charset="0"/>
              </a:rPr>
              <a:t>    </a:t>
            </a:r>
          </a:p>
          <a:p>
            <a:pPr marL="0" indent="0">
              <a:buNone/>
            </a:pPr>
            <a:r>
              <a:rPr lang="en-US" sz="2000" b="1" dirty="0" smtClean="0">
                <a:solidFill>
                  <a:srgbClr val="0070C0"/>
                </a:solidFill>
                <a:latin typeface="Times New Roman" panose="02020603050405020304" pitchFamily="18" charset="0"/>
                <a:cs typeface="Times New Roman" panose="02020603050405020304" pitchFamily="18" charset="0"/>
              </a:rPr>
              <a:t> (</a:t>
            </a:r>
            <a:r>
              <a:rPr lang="en-US" sz="2000" b="1" dirty="0">
                <a:solidFill>
                  <a:srgbClr val="0070C0"/>
                </a:solidFill>
                <a:latin typeface="Times New Roman" panose="02020603050405020304" pitchFamily="18" charset="0"/>
                <a:cs typeface="Times New Roman" panose="02020603050405020304" pitchFamily="18" charset="0"/>
              </a:rPr>
              <a:t>AFTER | BEFORE) (INSERT | UPDATE | DELETE) </a:t>
            </a:r>
            <a:r>
              <a:rPr lang="en-US" sz="2000" b="1" dirty="0" smtClean="0">
                <a:solidFill>
                  <a:srgbClr val="0070C0"/>
                </a:solidFill>
                <a:latin typeface="Times New Roman" panose="02020603050405020304" pitchFamily="18" charset="0"/>
                <a:cs typeface="Times New Roman" panose="02020603050405020304" pitchFamily="18" charset="0"/>
              </a:rPr>
              <a:t> </a:t>
            </a:r>
          </a:p>
          <a:p>
            <a:pPr marL="0" indent="0">
              <a:buNone/>
            </a:pPr>
            <a:r>
              <a:rPr lang="en-US" sz="2000" b="1" dirty="0" smtClean="0">
                <a:solidFill>
                  <a:srgbClr val="0070C0"/>
                </a:solidFill>
                <a:latin typeface="Times New Roman" panose="02020603050405020304" pitchFamily="18" charset="0"/>
                <a:cs typeface="Times New Roman" panose="02020603050405020304" pitchFamily="18" charset="0"/>
              </a:rPr>
              <a:t>   ON </a:t>
            </a:r>
            <a:r>
              <a:rPr lang="en-US" sz="2000" b="1" dirty="0" err="1" smtClean="0">
                <a:solidFill>
                  <a:srgbClr val="0070C0"/>
                </a:solidFill>
                <a:latin typeface="Times New Roman" panose="02020603050405020304" pitchFamily="18" charset="0"/>
                <a:cs typeface="Times New Roman" panose="02020603050405020304" pitchFamily="18" charset="0"/>
              </a:rPr>
              <a:t>table_name</a:t>
            </a:r>
            <a:r>
              <a:rPr lang="en-US" sz="2000" b="1" dirty="0" smtClean="0">
                <a:solidFill>
                  <a:srgbClr val="0070C0"/>
                </a:solidFill>
                <a:latin typeface="Times New Roman" panose="02020603050405020304" pitchFamily="18" charset="0"/>
                <a:cs typeface="Times New Roman" panose="02020603050405020304" pitchFamily="18" charset="0"/>
              </a:rPr>
              <a:t> FOR EACH ROW    </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BEGIN</a:t>
            </a:r>
            <a:r>
              <a:rPr lang="en-US" sz="2000" b="1" dirty="0">
                <a:solidFill>
                  <a:srgbClr val="0070C0"/>
                </a:solidFill>
                <a:latin typeface="Times New Roman" panose="02020603050405020304" pitchFamily="18" charset="0"/>
                <a:cs typeface="Times New Roman" panose="02020603050405020304" pitchFamily="18" charset="0"/>
              </a:rPr>
              <a:t>    </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a:t>
            </a:r>
            <a:r>
              <a:rPr lang="en-US" sz="2000" b="1" dirty="0">
                <a:solidFill>
                  <a:srgbClr val="0070C0"/>
                </a:solidFill>
                <a:latin typeface="Times New Roman" panose="02020603050405020304" pitchFamily="18" charset="0"/>
                <a:cs typeface="Times New Roman" panose="02020603050405020304" pitchFamily="18" charset="0"/>
              </a:rPr>
              <a:t>variable declarations    </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a:t>
            </a:r>
            <a:r>
              <a:rPr lang="en-US" sz="2000" b="1" dirty="0">
                <a:solidFill>
                  <a:srgbClr val="0070C0"/>
                </a:solidFill>
                <a:latin typeface="Times New Roman" panose="02020603050405020304" pitchFamily="18" charset="0"/>
                <a:cs typeface="Times New Roman" panose="02020603050405020304" pitchFamily="18" charset="0"/>
              </a:rPr>
              <a:t>trigger code    </a:t>
            </a:r>
          </a:p>
          <a:p>
            <a:pPr marL="0" indent="0">
              <a:buNone/>
            </a:pP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smtClean="0">
                <a:solidFill>
                  <a:srgbClr val="0070C0"/>
                </a:solidFill>
                <a:latin typeface="Times New Roman" panose="02020603050405020304" pitchFamily="18" charset="0"/>
                <a:cs typeface="Times New Roman" panose="02020603050405020304" pitchFamily="18" charset="0"/>
              </a:rPr>
              <a:t>END</a:t>
            </a:r>
            <a:r>
              <a:rPr lang="en-US" sz="2000" b="1" dirty="0">
                <a:solidFill>
                  <a:srgbClr val="0070C0"/>
                </a:solidFill>
                <a:latin typeface="Times New Roman" panose="02020603050405020304" pitchFamily="18" charset="0"/>
                <a:cs typeface="Times New Roman" panose="02020603050405020304" pitchFamily="18" charset="0"/>
              </a:rPr>
              <a:t>;     </a:t>
            </a:r>
          </a:p>
          <a:p>
            <a:endParaRPr lang="en-IN" sz="2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1501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reate before insert trigg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750" y="479425"/>
            <a:ext cx="76200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create after insert 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2344737"/>
            <a:ext cx="7620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After insert trigger resul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75" y="3856037"/>
            <a:ext cx="7620000" cy="281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752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reate before update trigg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2750" y="563562"/>
            <a:ext cx="762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before update trigger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3048000"/>
            <a:ext cx="7620000" cy="9398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reate after update 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75" y="4419600"/>
            <a:ext cx="76200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166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17500"/>
            <a:ext cx="11430000" cy="6299200"/>
          </a:xfrm>
        </p:spPr>
        <p:txBody>
          <a:bodyPr/>
          <a:lstStyle/>
          <a:p>
            <a:pPr marL="0" indent="0">
              <a:buNone/>
            </a:pPr>
            <a:r>
              <a:rPr lang="en-IN" sz="2400" b="1" dirty="0" smtClean="0">
                <a:latin typeface="Times New Roman" panose="02020603050405020304" pitchFamily="18" charset="0"/>
                <a:cs typeface="Times New Roman" panose="02020603050405020304" pitchFamily="18" charset="0"/>
              </a:rPr>
              <a:t>NOSQL DATABASE:</a:t>
            </a:r>
          </a:p>
          <a:p>
            <a:endParaRPr lang="en-IN"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MongoDB</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CouchDB</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CouchBase</a:t>
            </a:r>
            <a:r>
              <a:rPr lang="en-IN" sz="2400" dirty="0">
                <a:latin typeface="Times New Roman" panose="02020603050405020304" pitchFamily="18" charset="0"/>
                <a:cs typeface="Times New Roman" panose="02020603050405020304" pitchFamily="18" charset="0"/>
              </a:rPr>
              <a:t> , Amazon </a:t>
            </a:r>
            <a:r>
              <a:rPr lang="en-IN" sz="2400" dirty="0" err="1">
                <a:latin typeface="Times New Roman" panose="02020603050405020304" pitchFamily="18" charset="0"/>
                <a:cs typeface="Times New Roman" panose="02020603050405020304" pitchFamily="18" charset="0"/>
              </a:rPr>
              <a:t>SimpleDB</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Riak</a:t>
            </a:r>
            <a:r>
              <a:rPr lang="en-IN" sz="2400" dirty="0">
                <a:latin typeface="Times New Roman" panose="02020603050405020304" pitchFamily="18" charset="0"/>
                <a:cs typeface="Times New Roman" panose="02020603050405020304" pitchFamily="18" charset="0"/>
              </a:rPr>
              <a:t>, Lotus Notes are document-oriented </a:t>
            </a:r>
            <a:r>
              <a:rPr lang="en-IN" sz="2400" b="1" dirty="0">
                <a:latin typeface="Times New Roman" panose="02020603050405020304" pitchFamily="18" charset="0"/>
                <a:cs typeface="Times New Roman" panose="02020603050405020304" pitchFamily="18" charset="0"/>
              </a:rPr>
              <a:t>NoSQL databases</a:t>
            </a:r>
            <a:r>
              <a:rPr lang="en-IN" sz="2400" dirty="0">
                <a:latin typeface="Times New Roman" panose="02020603050405020304" pitchFamily="18" charset="0"/>
                <a:cs typeface="Times New Roman" panose="02020603050405020304" pitchFamily="18" charset="0"/>
              </a:rPr>
              <a:t>,.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Neo4J</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InfoGrid</a:t>
            </a:r>
            <a:r>
              <a:rPr lang="en-IN" sz="2400" dirty="0">
                <a:latin typeface="Times New Roman" panose="02020603050405020304" pitchFamily="18" charset="0"/>
                <a:cs typeface="Times New Roman" panose="02020603050405020304" pitchFamily="18" charset="0"/>
              </a:rPr>
              <a:t>, Infinite Graph, </a:t>
            </a:r>
            <a:r>
              <a:rPr lang="en-IN" sz="2400" dirty="0" err="1">
                <a:latin typeface="Times New Roman" panose="02020603050405020304" pitchFamily="18" charset="0"/>
                <a:cs typeface="Times New Roman" panose="02020603050405020304" pitchFamily="18" charset="0"/>
              </a:rPr>
              <a:t>OrientDB</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FlockDB</a:t>
            </a:r>
            <a:r>
              <a:rPr lang="en-IN" sz="2400" dirty="0">
                <a:latin typeface="Times New Roman" panose="02020603050405020304" pitchFamily="18" charset="0"/>
                <a:cs typeface="Times New Roman" panose="02020603050405020304" pitchFamily="18" charset="0"/>
              </a:rPr>
              <a:t> are graph </a:t>
            </a:r>
            <a:r>
              <a:rPr lang="en-IN" sz="2400" b="1" dirty="0">
                <a:latin typeface="Times New Roman" panose="02020603050405020304" pitchFamily="18" charset="0"/>
                <a:cs typeface="Times New Roman" panose="02020603050405020304" pitchFamily="18" charset="0"/>
              </a:rPr>
              <a:t>databases</a:t>
            </a:r>
            <a:r>
              <a:rPr lang="en-IN" sz="2400"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9762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190" t="38841" r="23156" b="19099"/>
          <a:stretch/>
        </p:blipFill>
        <p:spPr bwMode="auto">
          <a:xfrm>
            <a:off x="482600" y="571500"/>
            <a:ext cx="5816600"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descr="Create before delete 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3979862"/>
            <a:ext cx="4759325"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before delete trigger 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900" y="3667124"/>
            <a:ext cx="65278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Create after delete 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6200" y="622300"/>
            <a:ext cx="56261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Drop trigger error message outpu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74" y="5651500"/>
            <a:ext cx="49117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878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SUBQUERIES</a:t>
            </a:r>
            <a:endParaRPr lang="en-IN" b="1" dirty="0"/>
          </a:p>
        </p:txBody>
      </p:sp>
      <p:sp>
        <p:nvSpPr>
          <p:cNvPr id="3" name="Content Placeholder 2"/>
          <p:cNvSpPr>
            <a:spLocks noGrp="1"/>
          </p:cNvSpPr>
          <p:nvPr>
            <p:ph idx="1"/>
          </p:nvPr>
        </p:nvSpPr>
        <p:spPr/>
        <p:txBody>
          <a:bodyPr>
            <a:normAutofit/>
          </a:bodyPr>
          <a:lstStyle/>
          <a:p>
            <a:r>
              <a:rPr lang="en-IN" sz="2400" dirty="0" smtClean="0">
                <a:latin typeface="Times New Roman" panose="02020603050405020304" pitchFamily="18" charset="0"/>
                <a:cs typeface="Times New Roman" panose="02020603050405020304" pitchFamily="18" charset="0"/>
              </a:rPr>
              <a:t>Subquery is a query within a query.</a:t>
            </a:r>
          </a:p>
          <a:p>
            <a:pPr marL="0" indent="0">
              <a:buNone/>
            </a:pPr>
            <a:r>
              <a:rPr lang="en-IN" sz="2400" b="1" dirty="0" smtClean="0">
                <a:latin typeface="Times New Roman" panose="02020603050405020304" pitchFamily="18" charset="0"/>
                <a:cs typeface="Times New Roman" panose="02020603050405020304" pitchFamily="18" charset="0"/>
              </a:rPr>
              <a:t>Sub query contains 2 parts</a:t>
            </a:r>
          </a:p>
          <a:p>
            <a:r>
              <a:rPr lang="en-IN" sz="2400" dirty="0" smtClean="0">
                <a:latin typeface="Times New Roman" panose="02020603050405020304" pitchFamily="18" charset="0"/>
                <a:cs typeface="Times New Roman" panose="02020603050405020304" pitchFamily="18" charset="0"/>
              </a:rPr>
              <a:t>Outer query.</a:t>
            </a:r>
          </a:p>
          <a:p>
            <a:r>
              <a:rPr lang="en-IN" sz="2400" dirty="0" smtClean="0">
                <a:latin typeface="Times New Roman" panose="02020603050405020304" pitchFamily="18" charset="0"/>
                <a:cs typeface="Times New Roman" panose="02020603050405020304" pitchFamily="18" charset="0"/>
              </a:rPr>
              <a:t>Inner query.</a:t>
            </a:r>
          </a:p>
          <a:p>
            <a:r>
              <a:rPr lang="en-IN" sz="2400" dirty="0" smtClean="0">
                <a:latin typeface="Times New Roman" panose="02020603050405020304" pitchFamily="18" charset="0"/>
                <a:cs typeface="Times New Roman" panose="02020603050405020304" pitchFamily="18" charset="0"/>
              </a:rPr>
              <a:t>The output of inner query is become input of outer query.</a:t>
            </a:r>
          </a:p>
          <a:p>
            <a:pPr marL="0" indent="0">
              <a:buNone/>
            </a:pPr>
            <a:r>
              <a:rPr lang="en-IN" sz="2400" b="1" dirty="0" smtClean="0">
                <a:latin typeface="Times New Roman" panose="02020603050405020304" pitchFamily="18" charset="0"/>
                <a:cs typeface="Times New Roman" panose="02020603050405020304" pitchFamily="18" charset="0"/>
              </a:rPr>
              <a:t>2 Types of </a:t>
            </a:r>
            <a:r>
              <a:rPr lang="en-IN" sz="2400" b="1" dirty="0" err="1" smtClean="0">
                <a:latin typeface="Times New Roman" panose="02020603050405020304" pitchFamily="18" charset="0"/>
                <a:cs typeface="Times New Roman" panose="02020603050405020304" pitchFamily="18" charset="0"/>
              </a:rPr>
              <a:t>subQueries</a:t>
            </a:r>
            <a:r>
              <a:rPr lang="en-IN" sz="2400" b="1" dirty="0" smtClean="0">
                <a:latin typeface="Times New Roman" panose="02020603050405020304" pitchFamily="18" charset="0"/>
                <a:cs typeface="Times New Roman" panose="02020603050405020304" pitchFamily="18" charset="0"/>
              </a:rPr>
              <a:t>:</a:t>
            </a:r>
          </a:p>
          <a:p>
            <a:r>
              <a:rPr lang="en-IN" sz="2400" dirty="0" smtClean="0">
                <a:latin typeface="Times New Roman" panose="02020603050405020304" pitchFamily="18" charset="0"/>
                <a:cs typeface="Times New Roman" panose="02020603050405020304" pitchFamily="18" charset="0"/>
              </a:rPr>
              <a:t>Single row sub query, &lt;=,&gt;=,!=</a:t>
            </a:r>
          </a:p>
          <a:p>
            <a:r>
              <a:rPr lang="en-IN" sz="2400" dirty="0" smtClean="0">
                <a:latin typeface="Times New Roman" panose="02020603050405020304" pitchFamily="18" charset="0"/>
                <a:cs typeface="Times New Roman" panose="02020603050405020304" pitchFamily="18" charset="0"/>
              </a:rPr>
              <a:t>Multi row </a:t>
            </a:r>
            <a:r>
              <a:rPr lang="en-IN" sz="2400" dirty="0" err="1" smtClean="0">
                <a:latin typeface="Times New Roman" panose="02020603050405020304" pitchFamily="18" charset="0"/>
                <a:cs typeface="Times New Roman" panose="02020603050405020304" pitchFamily="18" charset="0"/>
              </a:rPr>
              <a:t>Query,IN</a:t>
            </a:r>
            <a:r>
              <a:rPr lang="en-IN" sz="2400" dirty="0" smtClean="0">
                <a:latin typeface="Times New Roman" panose="02020603050405020304" pitchFamily="18" charset="0"/>
                <a:cs typeface="Times New Roman" panose="02020603050405020304" pitchFamily="18" charset="0"/>
              </a:rPr>
              <a:t> , ANY, ALL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4966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3875"/>
          </a:xfrm>
        </p:spPr>
        <p:txBody>
          <a:bodyPr>
            <a:normAutofit fontScale="90000"/>
          </a:bodyPr>
          <a:lstStyle/>
          <a:p>
            <a:r>
              <a:rPr lang="en-IN" b="1" dirty="0" smtClean="0"/>
              <a:t>Single row sub queries</a:t>
            </a:r>
            <a:endParaRPr lang="en-IN" b="1" dirty="0"/>
          </a:p>
        </p:txBody>
      </p:sp>
      <p:sp>
        <p:nvSpPr>
          <p:cNvPr id="3" name="Content Placeholder 2"/>
          <p:cNvSpPr>
            <a:spLocks noGrp="1"/>
          </p:cNvSpPr>
          <p:nvPr>
            <p:ph idx="1"/>
          </p:nvPr>
        </p:nvSpPr>
        <p:spPr>
          <a:xfrm>
            <a:off x="838200" y="1524000"/>
            <a:ext cx="10515600" cy="4652963"/>
          </a:xfrm>
        </p:spPr>
        <p:txBody>
          <a:bodyPr>
            <a:normAutofit/>
          </a:bodyPr>
          <a:lstStyle/>
          <a:p>
            <a:pPr>
              <a:lnSpc>
                <a:spcPct val="150000"/>
              </a:lnSpc>
            </a:pPr>
            <a:r>
              <a:rPr lang="en-IN" sz="2000" b="1" dirty="0" smtClean="0">
                <a:latin typeface="Times New Roman" panose="02020603050405020304" pitchFamily="18" charset="0"/>
                <a:cs typeface="Times New Roman" panose="02020603050405020304" pitchFamily="18" charset="0"/>
              </a:rPr>
              <a:t>Display employees whose salary is grater than of </a:t>
            </a:r>
            <a:r>
              <a:rPr lang="en-IN" sz="2000" b="1" dirty="0" err="1" smtClean="0">
                <a:latin typeface="Times New Roman" panose="02020603050405020304" pitchFamily="18" charset="0"/>
                <a:cs typeface="Times New Roman" panose="02020603050405020304" pitchFamily="18" charset="0"/>
              </a:rPr>
              <a:t>ellen</a:t>
            </a:r>
            <a:r>
              <a:rPr lang="en-IN" sz="2000" b="1" dirty="0" smtClean="0">
                <a:latin typeface="Times New Roman" panose="02020603050405020304" pitchFamily="18" charset="0"/>
                <a:cs typeface="Times New Roman" panose="02020603050405020304" pitchFamily="18" charset="0"/>
              </a:rPr>
              <a:t>:</a:t>
            </a:r>
          </a:p>
          <a:p>
            <a:pPr marL="0" indent="0">
              <a:lnSpc>
                <a:spcPct val="150000"/>
              </a:lnSpc>
              <a:buNone/>
            </a:pPr>
            <a:r>
              <a:rPr lang="en-IN" sz="2000" dirty="0" smtClean="0">
                <a:latin typeface="Times New Roman" panose="02020603050405020304" pitchFamily="18" charset="0"/>
                <a:cs typeface="Times New Roman" panose="02020603050405020304" pitchFamily="18" charset="0"/>
              </a:rPr>
              <a:t>SELECT * FROM EMPLOYEE1 WHERE SALARY&gt;(SELECT SALARY FROM EMPLOYEE1 WHERE FIRST_NAME=‘Ellen’);</a:t>
            </a:r>
          </a:p>
          <a:p>
            <a:pPr>
              <a:lnSpc>
                <a:spcPct val="150000"/>
              </a:lnSpc>
            </a:pPr>
            <a:r>
              <a:rPr lang="en-IN" sz="2000" b="1" dirty="0" smtClean="0">
                <a:latin typeface="Times New Roman" panose="02020603050405020304" pitchFamily="18" charset="0"/>
                <a:cs typeface="Times New Roman" panose="02020603050405020304" pitchFamily="18" charset="0"/>
              </a:rPr>
              <a:t>2</a:t>
            </a:r>
            <a:r>
              <a:rPr lang="en-IN" sz="2000" b="1" baseline="30000" dirty="0" smtClean="0">
                <a:latin typeface="Times New Roman" panose="02020603050405020304" pitchFamily="18" charset="0"/>
                <a:cs typeface="Times New Roman" panose="02020603050405020304" pitchFamily="18" charset="0"/>
              </a:rPr>
              <a:t>nd</a:t>
            </a:r>
            <a:r>
              <a:rPr lang="en-IN" sz="2000" b="1" dirty="0" smtClean="0">
                <a:latin typeface="Times New Roman" panose="02020603050405020304" pitchFamily="18" charset="0"/>
                <a:cs typeface="Times New Roman" panose="02020603050405020304" pitchFamily="18" charset="0"/>
              </a:rPr>
              <a:t> max salary from employee:</a:t>
            </a:r>
          </a:p>
          <a:p>
            <a:pPr marL="0" indent="0">
              <a:lnSpc>
                <a:spcPct val="150000"/>
              </a:lnSpc>
              <a:buNone/>
            </a:pPr>
            <a:r>
              <a:rPr lang="en-IN" sz="2000" dirty="0" smtClean="0">
                <a:latin typeface="Times New Roman" panose="02020603050405020304" pitchFamily="18" charset="0"/>
                <a:cs typeface="Times New Roman" panose="02020603050405020304" pitchFamily="18" charset="0"/>
              </a:rPr>
              <a:t>SELECT MAX(SALARY)FROM EMPLOYEE1 WHERE SALARY&gt;(SELECT MAX(SALARY)FROM EMPLOYEE1 );</a:t>
            </a:r>
          </a:p>
        </p:txBody>
      </p:sp>
    </p:spTree>
    <p:extLst>
      <p:ext uri="{BB962C8B-B14F-4D97-AF65-F5344CB8AC3E}">
        <p14:creationId xmlns:p14="http://schemas.microsoft.com/office/powerpoint/2010/main" val="1105190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0400"/>
            <a:ext cx="10515600" cy="5516563"/>
          </a:xfrm>
        </p:spPr>
        <p:txBody>
          <a:bodyPr>
            <a:normAutofit/>
          </a:bodyPr>
          <a:lstStyle/>
          <a:p>
            <a:pPr>
              <a:lnSpc>
                <a:spcPct val="150000"/>
              </a:lnSpc>
            </a:pPr>
            <a:r>
              <a:rPr lang="en-IN" sz="2400" b="1" dirty="0" smtClean="0">
                <a:latin typeface="Times New Roman" panose="02020603050405020304" pitchFamily="18" charset="0"/>
                <a:cs typeface="Times New Roman" panose="02020603050405020304" pitchFamily="18" charset="0"/>
              </a:rPr>
              <a:t>Find the salary of employees whose salary is greater than the salary of employee  whose EMPLOYEE_ID 102:</a:t>
            </a:r>
          </a:p>
          <a:p>
            <a:pPr marL="0" indent="0">
              <a:lnSpc>
                <a:spcPct val="150000"/>
              </a:lnSpc>
              <a:buNone/>
            </a:pPr>
            <a:r>
              <a:rPr lang="en-IN" sz="2400" dirty="0" smtClean="0">
                <a:latin typeface="Times New Roman" panose="02020603050405020304" pitchFamily="18" charset="0"/>
                <a:cs typeface="Times New Roman" panose="02020603050405020304" pitchFamily="18" charset="0"/>
              </a:rPr>
              <a:t>SELECT SALARY FROM EMPLOYEE1 WHERE SALARY&gt;(SELECT SALARY FROM EMPLOYEE1 WHERE EMPLOYEE_ID=102);</a:t>
            </a:r>
          </a:p>
          <a:p>
            <a:pPr>
              <a:lnSpc>
                <a:spcPct val="150000"/>
              </a:lnSpc>
            </a:pPr>
            <a:r>
              <a:rPr lang="en-IN" sz="2400" b="1" dirty="0" smtClean="0">
                <a:latin typeface="Times New Roman" panose="02020603050405020304" pitchFamily="18" charset="0"/>
                <a:cs typeface="Times New Roman" panose="02020603050405020304" pitchFamily="18" charset="0"/>
              </a:rPr>
              <a:t>Display the employees who all are earning the highest salary:</a:t>
            </a:r>
          </a:p>
          <a:p>
            <a:pPr marL="0" indent="0">
              <a:lnSpc>
                <a:spcPct val="150000"/>
              </a:lnSpc>
              <a:buNone/>
            </a:pPr>
            <a:r>
              <a:rPr lang="en-IN" sz="2400" dirty="0" smtClean="0">
                <a:latin typeface="Times New Roman" panose="02020603050405020304" pitchFamily="18" charset="0"/>
                <a:cs typeface="Times New Roman" panose="02020603050405020304" pitchFamily="18" charset="0"/>
              </a:rPr>
              <a:t>SELECT * FROM EMPLOYEE1 WHERE SALARY = (SELECT MAX(SALARY) FROM EMPLOYEE1 );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650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0075"/>
          </a:xfrm>
        </p:spPr>
        <p:txBody>
          <a:bodyPr>
            <a:normAutofit fontScale="90000"/>
          </a:bodyPr>
          <a:lstStyle/>
          <a:p>
            <a:r>
              <a:rPr lang="en-IN" b="1" dirty="0" smtClean="0"/>
              <a:t>Multi row sub queries</a:t>
            </a:r>
            <a:endParaRPr lang="en-IN" b="1" dirty="0"/>
          </a:p>
        </p:txBody>
      </p:sp>
      <p:sp>
        <p:nvSpPr>
          <p:cNvPr id="3" name="Content Placeholder 2"/>
          <p:cNvSpPr>
            <a:spLocks noGrp="1"/>
          </p:cNvSpPr>
          <p:nvPr>
            <p:ph idx="1"/>
          </p:nvPr>
        </p:nvSpPr>
        <p:spPr>
          <a:xfrm>
            <a:off x="838200" y="1219200"/>
            <a:ext cx="10515600" cy="4957763"/>
          </a:xfrm>
        </p:spPr>
        <p:txBody>
          <a:bodyPr>
            <a:normAutofit/>
          </a:bodyPr>
          <a:lstStyle/>
          <a:p>
            <a:r>
              <a:rPr lang="en-IN" sz="2000" b="1" dirty="0" smtClean="0">
                <a:latin typeface="Times New Roman" panose="02020603050405020304" pitchFamily="18" charset="0"/>
                <a:cs typeface="Times New Roman" panose="02020603050405020304" pitchFamily="18" charset="0"/>
              </a:rPr>
              <a:t>Query to get department name of the employee:</a:t>
            </a:r>
          </a:p>
          <a:p>
            <a:pPr marL="0" indent="0">
              <a:buNone/>
            </a:pPr>
            <a:r>
              <a:rPr lang="en-IN" sz="2000" dirty="0" smtClean="0">
                <a:latin typeface="Times New Roman" panose="02020603050405020304" pitchFamily="18" charset="0"/>
                <a:cs typeface="Times New Roman" panose="02020603050405020304" pitchFamily="18" charset="0"/>
              </a:rPr>
              <a:t>SELECT  FIRST_NAME , EMPLOYEE_ID , DEPARTMENT_ID,(SELECT DEPARTMENT_NAME FROM DEPARTMENT1 WHERE EMPLOYEE1.DEPARTMENT_ID = DEPARTMENT1.DEPARTMENT_ID ) DNAME FROM EMPLOYEE1;</a:t>
            </a:r>
          </a:p>
          <a:p>
            <a:pPr marL="0" indent="0">
              <a:buNone/>
            </a:pPr>
            <a:endParaRPr lang="en-IN"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List out the employees who are having salary less than the maximum salary and also having hire date greater than the hire date of an employee  who is having maximum salary:</a:t>
            </a:r>
          </a:p>
          <a:p>
            <a:pPr marL="0" indent="0">
              <a:buNone/>
            </a:pPr>
            <a:endParaRPr lang="en-IN" sz="2000" b="1" dirty="0" smtClean="0">
              <a:latin typeface="Times New Roman" panose="02020603050405020304" pitchFamily="18" charset="0"/>
              <a:cs typeface="Times New Roman" panose="02020603050405020304" pitchFamily="18" charset="0"/>
            </a:endParaRPr>
          </a:p>
          <a:p>
            <a:pPr marL="0" indent="0">
              <a:buNone/>
            </a:pPr>
            <a:r>
              <a:rPr lang="en-IN" sz="2000" dirty="0" smtClean="0">
                <a:latin typeface="Times New Roman" panose="02020603050405020304" pitchFamily="18" charset="0"/>
                <a:cs typeface="Times New Roman" panose="02020603050405020304" pitchFamily="18" charset="0"/>
              </a:rPr>
              <a:t>SELECT EMPLOYEE_ID , FIRST_NAME SALARY, HIRE_DATE FROM EMPLOYEE1 WHERE SALARY &lt;</a:t>
            </a:r>
          </a:p>
          <a:p>
            <a:pPr marL="0" indent="0">
              <a:buNone/>
            </a:pPr>
            <a:r>
              <a:rPr lang="en-IN" sz="2000" dirty="0" smtClean="0">
                <a:latin typeface="Times New Roman" panose="02020603050405020304" pitchFamily="18" charset="0"/>
                <a:cs typeface="Times New Roman" panose="02020603050405020304" pitchFamily="18" charset="0"/>
              </a:rPr>
              <a:t>(SELECT MAX(SALARY) FROM EMPLOYEE1) AND HIRE_DATE &gt;</a:t>
            </a:r>
          </a:p>
          <a:p>
            <a:pPr marL="0" indent="0">
              <a:buNone/>
            </a:pPr>
            <a:r>
              <a:rPr lang="en-IN" sz="2000" dirty="0" smtClean="0">
                <a:latin typeface="Times New Roman" panose="02020603050405020304" pitchFamily="18" charset="0"/>
                <a:cs typeface="Times New Roman" panose="02020603050405020304" pitchFamily="18" charset="0"/>
              </a:rPr>
              <a:t>(SELECT HIRE_DATE FROM EMPLOYEE1 WHERE SALARY =</a:t>
            </a:r>
          </a:p>
          <a:p>
            <a:pPr marL="0" indent="0">
              <a:buNone/>
            </a:pPr>
            <a:r>
              <a:rPr lang="en-IN" sz="2000" dirty="0" smtClean="0">
                <a:latin typeface="Times New Roman" panose="02020603050405020304" pitchFamily="18" charset="0"/>
                <a:cs typeface="Times New Roman" panose="02020603050405020304" pitchFamily="18" charset="0"/>
              </a:rPr>
              <a:t>(SELECT MAX(SALARY) FROM EMPLOYEE1 )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4634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6775"/>
          </a:xfrm>
        </p:spPr>
        <p:txBody>
          <a:bodyPr/>
          <a:lstStyle/>
          <a:p>
            <a:r>
              <a:rPr lang="en-IN" b="1" dirty="0" smtClean="0"/>
              <a:t>REFERENCE:</a:t>
            </a:r>
            <a:endParaRPr lang="en-IN" b="1" dirty="0"/>
          </a:p>
        </p:txBody>
      </p:sp>
      <p:sp>
        <p:nvSpPr>
          <p:cNvPr id="3" name="Content Placeholder 2"/>
          <p:cNvSpPr>
            <a:spLocks noGrp="1"/>
          </p:cNvSpPr>
          <p:nvPr>
            <p:ph idx="1"/>
          </p:nvPr>
        </p:nvSpPr>
        <p:spPr/>
        <p:txBody>
          <a:bodyPr/>
          <a:lstStyle/>
          <a:p>
            <a:r>
              <a:rPr lang="en-IN" u="sng" dirty="0" smtClean="0">
                <a:hlinkClick r:id="rId2"/>
              </a:rPr>
              <a:t>MySQL </a:t>
            </a:r>
            <a:r>
              <a:rPr lang="en-IN" u="sng" dirty="0">
                <a:hlinkClick r:id="rId2"/>
              </a:rPr>
              <a:t>Join </a:t>
            </a:r>
            <a:r>
              <a:rPr lang="en-IN" u="sng" dirty="0" smtClean="0">
                <a:hlinkClick r:id="rId2"/>
              </a:rPr>
              <a:t>– </a:t>
            </a:r>
            <a:r>
              <a:rPr lang="en-IN" u="sng" dirty="0" err="1" smtClean="0">
                <a:hlinkClick r:id="rId2"/>
              </a:rPr>
              <a:t>javatpoint</a:t>
            </a:r>
            <a:endParaRPr lang="en-IN" u="sng" dirty="0" smtClean="0">
              <a:hlinkClick r:id="rId2"/>
            </a:endParaRPr>
          </a:p>
          <a:p>
            <a:r>
              <a:rPr lang="en-IN" u="sng" dirty="0">
                <a:hlinkClick r:id="rId3"/>
              </a:rPr>
              <a:t>SQL Joins - W3Schools</a:t>
            </a:r>
          </a:p>
          <a:p>
            <a:pPr marL="0" indent="0">
              <a:buNone/>
            </a:pPr>
            <a:endParaRPr lang="en-IN" u="sng" dirty="0" smtClean="0">
              <a:hlinkClick r:id="rId2"/>
            </a:endParaRPr>
          </a:p>
          <a:p>
            <a:r>
              <a:rPr lang="en-IN" u="sng" dirty="0">
                <a:hlinkClick r:id="rId2"/>
              </a:rPr>
              <a:t>https://</a:t>
            </a:r>
            <a:r>
              <a:rPr lang="en-IN" u="sng" dirty="0" smtClean="0">
                <a:hlinkClick r:id="rId2"/>
              </a:rPr>
              <a:t>youtu.be/cpbd7CLAqtw   (MySQL)</a:t>
            </a:r>
          </a:p>
          <a:p>
            <a:r>
              <a:rPr lang="en-IN" u="sng" dirty="0">
                <a:hlinkClick r:id="rId2"/>
              </a:rPr>
              <a:t>https://</a:t>
            </a:r>
            <a:r>
              <a:rPr lang="en-IN" u="sng" dirty="0" smtClean="0">
                <a:hlinkClick r:id="rId2"/>
              </a:rPr>
              <a:t>youtu.be/HXV3zeQKqGY  (SQL)</a:t>
            </a:r>
          </a:p>
          <a:p>
            <a:r>
              <a:rPr lang="en-IN" u="sng" dirty="0">
                <a:hlinkClick r:id="rId2"/>
              </a:rPr>
              <a:t>https://</a:t>
            </a:r>
            <a:r>
              <a:rPr lang="en-IN" u="sng" dirty="0" smtClean="0">
                <a:hlinkClick r:id="rId2"/>
              </a:rPr>
              <a:t>www.javatpoint.com/mysql-workbench</a:t>
            </a:r>
          </a:p>
          <a:p>
            <a:r>
              <a:rPr lang="en-IN" u="sng" dirty="0">
                <a:hlinkClick r:id="rId2"/>
              </a:rPr>
              <a:t>https://www.javatpoint.com/how-to-install-mysql</a:t>
            </a:r>
            <a:endParaRPr lang="en-IN" u="sng" dirty="0" smtClean="0">
              <a:hlinkClick r:id="rId2"/>
            </a:endParaRPr>
          </a:p>
          <a:p>
            <a:endParaRPr lang="en-IN" u="sng" dirty="0">
              <a:hlinkClick r:id="rId2"/>
            </a:endParaRPr>
          </a:p>
          <a:p>
            <a:pPr marL="0" indent="0">
              <a:buNone/>
            </a:pPr>
            <a:endParaRPr lang="en-IN" dirty="0" smtClean="0"/>
          </a:p>
          <a:p>
            <a:endParaRPr lang="en-IN" dirty="0"/>
          </a:p>
        </p:txBody>
      </p:sp>
    </p:spTree>
    <p:extLst>
      <p:ext uri="{BB962C8B-B14F-4D97-AF65-F5344CB8AC3E}">
        <p14:creationId xmlns:p14="http://schemas.microsoft.com/office/powerpoint/2010/main" val="39007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1700" y="393700"/>
            <a:ext cx="10401300" cy="5783263"/>
          </a:xfrm>
        </p:spPr>
      </p:pic>
    </p:spTree>
    <p:extLst>
      <p:ext uri="{BB962C8B-B14F-4D97-AF65-F5344CB8AC3E}">
        <p14:creationId xmlns:p14="http://schemas.microsoft.com/office/powerpoint/2010/main" val="300882548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3D8FB-C023-4F08-ABF4-57C1C9E14D57}"/>
              </a:ext>
            </a:extLst>
          </p:cNvPr>
          <p:cNvSpPr>
            <a:spLocks noGrp="1"/>
          </p:cNvSpPr>
          <p:nvPr>
            <p:ph type="title"/>
          </p:nvPr>
        </p:nvSpPr>
        <p:spPr>
          <a:xfrm>
            <a:off x="838200" y="298602"/>
            <a:ext cx="10515600" cy="935112"/>
          </a:xfrm>
        </p:spPr>
        <p:txBody>
          <a:bodyPr>
            <a:normAutofit fontScale="90000"/>
          </a:bodyPr>
          <a:lstStyle/>
          <a:p>
            <a:r>
              <a:rPr lang="en-IN" dirty="0"/>
              <a:t> </a:t>
            </a:r>
            <a:r>
              <a:rPr lang="en-IN" b="1" dirty="0"/>
              <a:t>What  is Database &amp; Tables MySQL? </a:t>
            </a:r>
            <a:r>
              <a:rPr lang="en-IN" b="1" dirty="0">
                <a:solidFill>
                  <a:schemeClr val="accent2"/>
                </a:solidFill>
              </a:rPr>
              <a:t>BACKEND</a:t>
            </a:r>
            <a:br>
              <a:rPr lang="en-IN" b="1" dirty="0">
                <a:solidFill>
                  <a:schemeClr val="accent2"/>
                </a:solidFill>
              </a:rPr>
            </a:br>
            <a:r>
              <a:rPr lang="en-IN" b="1" dirty="0">
                <a:solidFill>
                  <a:schemeClr val="accent2"/>
                </a:solidFill>
              </a:rPr>
              <a:t>RDBMS</a:t>
            </a:r>
          </a:p>
        </p:txBody>
      </p:sp>
      <p:graphicFrame>
        <p:nvGraphicFramePr>
          <p:cNvPr id="4" name="Table 4">
            <a:extLst>
              <a:ext uri="{FF2B5EF4-FFF2-40B4-BE49-F238E27FC236}">
                <a16:creationId xmlns="" xmlns:a16="http://schemas.microsoft.com/office/drawing/2014/main" id="{0B18AD6C-6EE8-4C68-A235-D86BC08B427E}"/>
              </a:ext>
            </a:extLst>
          </p:cNvPr>
          <p:cNvGraphicFramePr>
            <a:graphicFrameLocks noGrp="1"/>
          </p:cNvGraphicFramePr>
          <p:nvPr>
            <p:ph idx="1"/>
            <p:extLst>
              <p:ext uri="{D42A27DB-BD31-4B8C-83A1-F6EECF244321}">
                <p14:modId xmlns:p14="http://schemas.microsoft.com/office/powerpoint/2010/main" val="2305091192"/>
              </p:ext>
            </p:extLst>
          </p:nvPr>
        </p:nvGraphicFramePr>
        <p:xfrm>
          <a:off x="986344" y="2116908"/>
          <a:ext cx="1609578" cy="2225040"/>
        </p:xfrm>
        <a:graphic>
          <a:graphicData uri="http://schemas.openxmlformats.org/drawingml/2006/table">
            <a:tbl>
              <a:tblPr firstRow="1" bandRow="1">
                <a:tableStyleId>{21E4AEA4-8DFA-4A89-87EB-49C32662AFE0}</a:tableStyleId>
              </a:tblPr>
              <a:tblGrid>
                <a:gridCol w="1609578">
                  <a:extLst>
                    <a:ext uri="{9D8B030D-6E8A-4147-A177-3AD203B41FA5}">
                      <a16:colId xmlns="" xmlns:a16="http://schemas.microsoft.com/office/drawing/2014/main" val="3100411624"/>
                    </a:ext>
                  </a:extLst>
                </a:gridCol>
              </a:tblGrid>
              <a:tr h="370840">
                <a:tc>
                  <a:txBody>
                    <a:bodyPr/>
                    <a:lstStyle/>
                    <a:p>
                      <a:r>
                        <a:rPr lang="en-IN" dirty="0"/>
                        <a:t>APPLICATION</a:t>
                      </a:r>
                    </a:p>
                  </a:txBody>
                  <a:tcPr/>
                </a:tc>
                <a:extLst>
                  <a:ext uri="{0D108BD9-81ED-4DB2-BD59-A6C34878D82A}">
                    <a16:rowId xmlns="" xmlns:a16="http://schemas.microsoft.com/office/drawing/2014/main" val="1231088546"/>
                  </a:ext>
                </a:extLst>
              </a:tr>
              <a:tr h="370840">
                <a:tc>
                  <a:txBody>
                    <a:bodyPr/>
                    <a:lstStyle/>
                    <a:p>
                      <a:r>
                        <a:rPr lang="en-IN" b="1" dirty="0"/>
                        <a:t>ID</a:t>
                      </a:r>
                    </a:p>
                  </a:txBody>
                  <a:tcPr/>
                </a:tc>
                <a:extLst>
                  <a:ext uri="{0D108BD9-81ED-4DB2-BD59-A6C34878D82A}">
                    <a16:rowId xmlns="" xmlns:a16="http://schemas.microsoft.com/office/drawing/2014/main" val="132121578"/>
                  </a:ext>
                </a:extLst>
              </a:tr>
              <a:tr h="370840">
                <a:tc>
                  <a:txBody>
                    <a:bodyPr/>
                    <a:lstStyle/>
                    <a:p>
                      <a:r>
                        <a:rPr lang="en-IN" b="1" dirty="0"/>
                        <a:t>NAME</a:t>
                      </a:r>
                    </a:p>
                  </a:txBody>
                  <a:tcPr/>
                </a:tc>
                <a:extLst>
                  <a:ext uri="{0D108BD9-81ED-4DB2-BD59-A6C34878D82A}">
                    <a16:rowId xmlns="" xmlns:a16="http://schemas.microsoft.com/office/drawing/2014/main" val="1840567393"/>
                  </a:ext>
                </a:extLst>
              </a:tr>
              <a:tr h="370840">
                <a:tc>
                  <a:txBody>
                    <a:bodyPr/>
                    <a:lstStyle/>
                    <a:p>
                      <a:r>
                        <a:rPr lang="en-IN" b="1" dirty="0"/>
                        <a:t>FATHER</a:t>
                      </a:r>
                    </a:p>
                  </a:txBody>
                  <a:tcPr/>
                </a:tc>
                <a:extLst>
                  <a:ext uri="{0D108BD9-81ED-4DB2-BD59-A6C34878D82A}">
                    <a16:rowId xmlns="" xmlns:a16="http://schemas.microsoft.com/office/drawing/2014/main" val="950024039"/>
                  </a:ext>
                </a:extLst>
              </a:tr>
              <a:tr h="370840">
                <a:tc>
                  <a:txBody>
                    <a:bodyPr/>
                    <a:lstStyle/>
                    <a:p>
                      <a:r>
                        <a:rPr lang="en-IN" b="1" dirty="0"/>
                        <a:t>CID</a:t>
                      </a:r>
                    </a:p>
                  </a:txBody>
                  <a:tcPr/>
                </a:tc>
                <a:extLst>
                  <a:ext uri="{0D108BD9-81ED-4DB2-BD59-A6C34878D82A}">
                    <a16:rowId xmlns="" xmlns:a16="http://schemas.microsoft.com/office/drawing/2014/main" val="531565006"/>
                  </a:ext>
                </a:extLst>
              </a:tr>
              <a:tr h="370840">
                <a:tc>
                  <a:txBody>
                    <a:bodyPr/>
                    <a:lstStyle/>
                    <a:p>
                      <a:r>
                        <a:rPr lang="en-IN" b="1" dirty="0"/>
                        <a:t>ROLLNO</a:t>
                      </a:r>
                    </a:p>
                  </a:txBody>
                  <a:tcPr/>
                </a:tc>
                <a:extLst>
                  <a:ext uri="{0D108BD9-81ED-4DB2-BD59-A6C34878D82A}">
                    <a16:rowId xmlns="" xmlns:a16="http://schemas.microsoft.com/office/drawing/2014/main" val="3914199447"/>
                  </a:ext>
                </a:extLst>
              </a:tr>
            </a:tbl>
          </a:graphicData>
        </a:graphic>
      </p:graphicFrame>
      <p:sp>
        <p:nvSpPr>
          <p:cNvPr id="5" name="Rectangle 4">
            <a:extLst>
              <a:ext uri="{FF2B5EF4-FFF2-40B4-BE49-F238E27FC236}">
                <a16:creationId xmlns="" xmlns:a16="http://schemas.microsoft.com/office/drawing/2014/main" id="{996D3124-4BE8-4133-A068-8864A0829A41}"/>
              </a:ext>
            </a:extLst>
          </p:cNvPr>
          <p:cNvSpPr/>
          <p:nvPr/>
        </p:nvSpPr>
        <p:spPr>
          <a:xfrm>
            <a:off x="549728" y="5624286"/>
            <a:ext cx="1367971" cy="486455"/>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Tables</a:t>
            </a:r>
          </a:p>
        </p:txBody>
      </p:sp>
      <p:graphicFrame>
        <p:nvGraphicFramePr>
          <p:cNvPr id="6" name="Table 6">
            <a:extLst>
              <a:ext uri="{FF2B5EF4-FFF2-40B4-BE49-F238E27FC236}">
                <a16:creationId xmlns="" xmlns:a16="http://schemas.microsoft.com/office/drawing/2014/main" id="{6D538BB9-5617-4FDC-BBFB-B1FF769720FB}"/>
              </a:ext>
            </a:extLst>
          </p:cNvPr>
          <p:cNvGraphicFramePr>
            <a:graphicFrameLocks noGrp="1"/>
          </p:cNvGraphicFramePr>
          <p:nvPr>
            <p:extLst>
              <p:ext uri="{D42A27DB-BD31-4B8C-83A1-F6EECF244321}">
                <p14:modId xmlns:p14="http://schemas.microsoft.com/office/powerpoint/2010/main" val="1338141461"/>
              </p:ext>
            </p:extLst>
          </p:nvPr>
        </p:nvGraphicFramePr>
        <p:xfrm>
          <a:off x="4365618" y="1697719"/>
          <a:ext cx="1609578" cy="1483360"/>
        </p:xfrm>
        <a:graphic>
          <a:graphicData uri="http://schemas.openxmlformats.org/drawingml/2006/table">
            <a:tbl>
              <a:tblPr firstRow="1" bandRow="1">
                <a:tableStyleId>{073A0DAA-6AF3-43AB-8588-CEC1D06C72B9}</a:tableStyleId>
              </a:tblPr>
              <a:tblGrid>
                <a:gridCol w="1609578">
                  <a:extLst>
                    <a:ext uri="{9D8B030D-6E8A-4147-A177-3AD203B41FA5}">
                      <a16:colId xmlns="" xmlns:a16="http://schemas.microsoft.com/office/drawing/2014/main" val="1642745356"/>
                    </a:ext>
                  </a:extLst>
                </a:gridCol>
              </a:tblGrid>
              <a:tr h="370840">
                <a:tc>
                  <a:txBody>
                    <a:bodyPr/>
                    <a:lstStyle/>
                    <a:p>
                      <a:r>
                        <a:rPr lang="en-IN" dirty="0"/>
                        <a:t>COURSE</a:t>
                      </a:r>
                    </a:p>
                  </a:txBody>
                  <a:tcPr/>
                </a:tc>
                <a:extLst>
                  <a:ext uri="{0D108BD9-81ED-4DB2-BD59-A6C34878D82A}">
                    <a16:rowId xmlns="" xmlns:a16="http://schemas.microsoft.com/office/drawing/2014/main" val="2521435229"/>
                  </a:ext>
                </a:extLst>
              </a:tr>
              <a:tr h="370840">
                <a:tc>
                  <a:txBody>
                    <a:bodyPr/>
                    <a:lstStyle/>
                    <a:p>
                      <a:r>
                        <a:rPr lang="en-IN" b="1" dirty="0"/>
                        <a:t>CID</a:t>
                      </a:r>
                    </a:p>
                  </a:txBody>
                  <a:tcPr/>
                </a:tc>
                <a:extLst>
                  <a:ext uri="{0D108BD9-81ED-4DB2-BD59-A6C34878D82A}">
                    <a16:rowId xmlns="" xmlns:a16="http://schemas.microsoft.com/office/drawing/2014/main" val="3976408733"/>
                  </a:ext>
                </a:extLst>
              </a:tr>
              <a:tr h="370840">
                <a:tc>
                  <a:txBody>
                    <a:bodyPr/>
                    <a:lstStyle/>
                    <a:p>
                      <a:r>
                        <a:rPr lang="en-IN" b="1" dirty="0"/>
                        <a:t>COURSENAME</a:t>
                      </a:r>
                    </a:p>
                  </a:txBody>
                  <a:tcPr/>
                </a:tc>
                <a:extLst>
                  <a:ext uri="{0D108BD9-81ED-4DB2-BD59-A6C34878D82A}">
                    <a16:rowId xmlns="" xmlns:a16="http://schemas.microsoft.com/office/drawing/2014/main" val="2005280548"/>
                  </a:ext>
                </a:extLst>
              </a:tr>
              <a:tr h="370840">
                <a:tc>
                  <a:txBody>
                    <a:bodyPr/>
                    <a:lstStyle/>
                    <a:p>
                      <a:r>
                        <a:rPr lang="en-IN" b="1" dirty="0"/>
                        <a:t>COURSE_TYPE</a:t>
                      </a:r>
                    </a:p>
                  </a:txBody>
                  <a:tcPr/>
                </a:tc>
                <a:extLst>
                  <a:ext uri="{0D108BD9-81ED-4DB2-BD59-A6C34878D82A}">
                    <a16:rowId xmlns="" xmlns:a16="http://schemas.microsoft.com/office/drawing/2014/main" val="2601500427"/>
                  </a:ext>
                </a:extLst>
              </a:tr>
            </a:tbl>
          </a:graphicData>
        </a:graphic>
      </p:graphicFrame>
      <p:graphicFrame>
        <p:nvGraphicFramePr>
          <p:cNvPr id="7" name="Table 7">
            <a:extLst>
              <a:ext uri="{FF2B5EF4-FFF2-40B4-BE49-F238E27FC236}">
                <a16:creationId xmlns="" xmlns:a16="http://schemas.microsoft.com/office/drawing/2014/main" id="{965DBC2C-C31C-40E4-B5BB-E808667B66B6}"/>
              </a:ext>
            </a:extLst>
          </p:cNvPr>
          <p:cNvGraphicFramePr>
            <a:graphicFrameLocks noGrp="1"/>
          </p:cNvGraphicFramePr>
          <p:nvPr>
            <p:extLst>
              <p:ext uri="{D42A27DB-BD31-4B8C-83A1-F6EECF244321}">
                <p14:modId xmlns:p14="http://schemas.microsoft.com/office/powerpoint/2010/main" val="1878147062"/>
              </p:ext>
            </p:extLst>
          </p:nvPr>
        </p:nvGraphicFramePr>
        <p:xfrm>
          <a:off x="7744892" y="1697719"/>
          <a:ext cx="2394857" cy="2225040"/>
        </p:xfrm>
        <a:graphic>
          <a:graphicData uri="http://schemas.openxmlformats.org/drawingml/2006/table">
            <a:tbl>
              <a:tblPr firstRow="1" bandRow="1">
                <a:tableStyleId>{5C22544A-7EE6-4342-B048-85BDC9FD1C3A}</a:tableStyleId>
              </a:tblPr>
              <a:tblGrid>
                <a:gridCol w="2394857">
                  <a:extLst>
                    <a:ext uri="{9D8B030D-6E8A-4147-A177-3AD203B41FA5}">
                      <a16:colId xmlns="" xmlns:a16="http://schemas.microsoft.com/office/drawing/2014/main" val="515718382"/>
                    </a:ext>
                  </a:extLst>
                </a:gridCol>
              </a:tblGrid>
              <a:tr h="370840">
                <a:tc>
                  <a:txBody>
                    <a:bodyPr/>
                    <a:lstStyle/>
                    <a:p>
                      <a:r>
                        <a:rPr lang="en-IN" dirty="0"/>
                        <a:t>SUBJECTS</a:t>
                      </a:r>
                    </a:p>
                  </a:txBody>
                  <a:tcPr/>
                </a:tc>
                <a:extLst>
                  <a:ext uri="{0D108BD9-81ED-4DB2-BD59-A6C34878D82A}">
                    <a16:rowId xmlns="" xmlns:a16="http://schemas.microsoft.com/office/drawing/2014/main" val="3811949173"/>
                  </a:ext>
                </a:extLst>
              </a:tr>
              <a:tr h="370840">
                <a:tc>
                  <a:txBody>
                    <a:bodyPr/>
                    <a:lstStyle/>
                    <a:p>
                      <a:r>
                        <a:rPr lang="en-IN" b="1" dirty="0"/>
                        <a:t>SUID</a:t>
                      </a:r>
                    </a:p>
                  </a:txBody>
                  <a:tcPr/>
                </a:tc>
                <a:extLst>
                  <a:ext uri="{0D108BD9-81ED-4DB2-BD59-A6C34878D82A}">
                    <a16:rowId xmlns="" xmlns:a16="http://schemas.microsoft.com/office/drawing/2014/main" val="2851381675"/>
                  </a:ext>
                </a:extLst>
              </a:tr>
              <a:tr h="370840">
                <a:tc>
                  <a:txBody>
                    <a:bodyPr/>
                    <a:lstStyle/>
                    <a:p>
                      <a:r>
                        <a:rPr lang="en-IN" b="1" dirty="0"/>
                        <a:t>DUB_NAME</a:t>
                      </a:r>
                    </a:p>
                  </a:txBody>
                  <a:tcPr/>
                </a:tc>
                <a:extLst>
                  <a:ext uri="{0D108BD9-81ED-4DB2-BD59-A6C34878D82A}">
                    <a16:rowId xmlns="" xmlns:a16="http://schemas.microsoft.com/office/drawing/2014/main" val="1315079157"/>
                  </a:ext>
                </a:extLst>
              </a:tr>
              <a:tr h="370840">
                <a:tc>
                  <a:txBody>
                    <a:bodyPr/>
                    <a:lstStyle/>
                    <a:p>
                      <a:r>
                        <a:rPr lang="en-IN" b="1" dirty="0"/>
                        <a:t>CID</a:t>
                      </a:r>
                    </a:p>
                  </a:txBody>
                  <a:tcPr/>
                </a:tc>
                <a:extLst>
                  <a:ext uri="{0D108BD9-81ED-4DB2-BD59-A6C34878D82A}">
                    <a16:rowId xmlns="" xmlns:a16="http://schemas.microsoft.com/office/drawing/2014/main" val="3789470044"/>
                  </a:ext>
                </a:extLst>
              </a:tr>
              <a:tr h="370840">
                <a:tc>
                  <a:txBody>
                    <a:bodyPr/>
                    <a:lstStyle/>
                    <a:p>
                      <a:r>
                        <a:rPr lang="en-IN" b="1" dirty="0"/>
                        <a:t>COURSE_YEAR</a:t>
                      </a:r>
                    </a:p>
                  </a:txBody>
                  <a:tcPr/>
                </a:tc>
                <a:extLst>
                  <a:ext uri="{0D108BD9-81ED-4DB2-BD59-A6C34878D82A}">
                    <a16:rowId xmlns="" xmlns:a16="http://schemas.microsoft.com/office/drawing/2014/main" val="1686553743"/>
                  </a:ext>
                </a:extLst>
              </a:tr>
              <a:tr h="370840">
                <a:tc>
                  <a:txBody>
                    <a:bodyPr/>
                    <a:lstStyle/>
                    <a:p>
                      <a:r>
                        <a:rPr lang="en-IN" b="1" dirty="0"/>
                        <a:t>SEM</a:t>
                      </a:r>
                    </a:p>
                  </a:txBody>
                  <a:tcPr/>
                </a:tc>
                <a:extLst>
                  <a:ext uri="{0D108BD9-81ED-4DB2-BD59-A6C34878D82A}">
                    <a16:rowId xmlns="" xmlns:a16="http://schemas.microsoft.com/office/drawing/2014/main" val="1663794831"/>
                  </a:ext>
                </a:extLst>
              </a:tr>
            </a:tbl>
          </a:graphicData>
        </a:graphic>
      </p:graphicFrame>
      <p:graphicFrame>
        <p:nvGraphicFramePr>
          <p:cNvPr id="8" name="Table 8">
            <a:extLst>
              <a:ext uri="{FF2B5EF4-FFF2-40B4-BE49-F238E27FC236}">
                <a16:creationId xmlns="" xmlns:a16="http://schemas.microsoft.com/office/drawing/2014/main" id="{FEDA74FF-14EE-4DB7-A830-D4229874CBC0}"/>
              </a:ext>
            </a:extLst>
          </p:cNvPr>
          <p:cNvGraphicFramePr>
            <a:graphicFrameLocks noGrp="1"/>
          </p:cNvGraphicFramePr>
          <p:nvPr>
            <p:extLst>
              <p:ext uri="{D42A27DB-BD31-4B8C-83A1-F6EECF244321}">
                <p14:modId xmlns:p14="http://schemas.microsoft.com/office/powerpoint/2010/main" val="2772288248"/>
              </p:ext>
            </p:extLst>
          </p:nvPr>
        </p:nvGraphicFramePr>
        <p:xfrm>
          <a:off x="4157728" y="4232758"/>
          <a:ext cx="2025357" cy="2225040"/>
        </p:xfrm>
        <a:graphic>
          <a:graphicData uri="http://schemas.openxmlformats.org/drawingml/2006/table">
            <a:tbl>
              <a:tblPr firstRow="1" bandRow="1">
                <a:tableStyleId>{93296810-A885-4BE3-A3E7-6D5BEEA58F35}</a:tableStyleId>
              </a:tblPr>
              <a:tblGrid>
                <a:gridCol w="2025357">
                  <a:extLst>
                    <a:ext uri="{9D8B030D-6E8A-4147-A177-3AD203B41FA5}">
                      <a16:colId xmlns="" xmlns:a16="http://schemas.microsoft.com/office/drawing/2014/main" val="4152952741"/>
                    </a:ext>
                  </a:extLst>
                </a:gridCol>
              </a:tblGrid>
              <a:tr h="370840">
                <a:tc>
                  <a:txBody>
                    <a:bodyPr/>
                    <a:lstStyle/>
                    <a:p>
                      <a:r>
                        <a:rPr lang="en-IN" dirty="0"/>
                        <a:t>ATTENDANCE</a:t>
                      </a:r>
                    </a:p>
                  </a:txBody>
                  <a:tcPr/>
                </a:tc>
                <a:extLst>
                  <a:ext uri="{0D108BD9-81ED-4DB2-BD59-A6C34878D82A}">
                    <a16:rowId xmlns="" xmlns:a16="http://schemas.microsoft.com/office/drawing/2014/main" val="810298872"/>
                  </a:ext>
                </a:extLst>
              </a:tr>
              <a:tr h="370840">
                <a:tc>
                  <a:txBody>
                    <a:bodyPr/>
                    <a:lstStyle/>
                    <a:p>
                      <a:r>
                        <a:rPr lang="en-IN" b="1" dirty="0"/>
                        <a:t>AID</a:t>
                      </a:r>
                    </a:p>
                  </a:txBody>
                  <a:tcPr/>
                </a:tc>
                <a:extLst>
                  <a:ext uri="{0D108BD9-81ED-4DB2-BD59-A6C34878D82A}">
                    <a16:rowId xmlns="" xmlns:a16="http://schemas.microsoft.com/office/drawing/2014/main" val="1521290687"/>
                  </a:ext>
                </a:extLst>
              </a:tr>
              <a:tr h="370840">
                <a:tc>
                  <a:txBody>
                    <a:bodyPr/>
                    <a:lstStyle/>
                    <a:p>
                      <a:r>
                        <a:rPr lang="en-IN" b="1" dirty="0"/>
                        <a:t>ATT_DATE</a:t>
                      </a:r>
                    </a:p>
                  </a:txBody>
                  <a:tcPr/>
                </a:tc>
                <a:extLst>
                  <a:ext uri="{0D108BD9-81ED-4DB2-BD59-A6C34878D82A}">
                    <a16:rowId xmlns="" xmlns:a16="http://schemas.microsoft.com/office/drawing/2014/main" val="262480557"/>
                  </a:ext>
                </a:extLst>
              </a:tr>
              <a:tr h="370840">
                <a:tc>
                  <a:txBody>
                    <a:bodyPr/>
                    <a:lstStyle/>
                    <a:p>
                      <a:r>
                        <a:rPr lang="en-IN" b="1" dirty="0"/>
                        <a:t>ID</a:t>
                      </a:r>
                    </a:p>
                  </a:txBody>
                  <a:tcPr/>
                </a:tc>
                <a:extLst>
                  <a:ext uri="{0D108BD9-81ED-4DB2-BD59-A6C34878D82A}">
                    <a16:rowId xmlns="" xmlns:a16="http://schemas.microsoft.com/office/drawing/2014/main" val="336703720"/>
                  </a:ext>
                </a:extLst>
              </a:tr>
              <a:tr h="370840">
                <a:tc>
                  <a:txBody>
                    <a:bodyPr/>
                    <a:lstStyle/>
                    <a:p>
                      <a:r>
                        <a:rPr lang="en-IN" b="1" dirty="0"/>
                        <a:t>RELIGION</a:t>
                      </a:r>
                    </a:p>
                  </a:txBody>
                  <a:tcPr/>
                </a:tc>
                <a:extLst>
                  <a:ext uri="{0D108BD9-81ED-4DB2-BD59-A6C34878D82A}">
                    <a16:rowId xmlns="" xmlns:a16="http://schemas.microsoft.com/office/drawing/2014/main" val="1537649801"/>
                  </a:ext>
                </a:extLst>
              </a:tr>
              <a:tr h="370840">
                <a:tc>
                  <a:txBody>
                    <a:bodyPr/>
                    <a:lstStyle/>
                    <a:p>
                      <a:r>
                        <a:rPr lang="en-IN" b="1" dirty="0"/>
                        <a:t>ROLLNO</a:t>
                      </a:r>
                    </a:p>
                  </a:txBody>
                  <a:tcPr/>
                </a:tc>
                <a:extLst>
                  <a:ext uri="{0D108BD9-81ED-4DB2-BD59-A6C34878D82A}">
                    <a16:rowId xmlns="" xmlns:a16="http://schemas.microsoft.com/office/drawing/2014/main" val="443172561"/>
                  </a:ext>
                </a:extLst>
              </a:tr>
            </a:tbl>
          </a:graphicData>
        </a:graphic>
      </p:graphicFrame>
      <p:sp>
        <p:nvSpPr>
          <p:cNvPr id="9" name="Rectangle 8">
            <a:extLst>
              <a:ext uri="{FF2B5EF4-FFF2-40B4-BE49-F238E27FC236}">
                <a16:creationId xmlns="" xmlns:a16="http://schemas.microsoft.com/office/drawing/2014/main" id="{F4918E7B-4E97-4D4A-B24A-6D454B9224A7}"/>
              </a:ext>
            </a:extLst>
          </p:cNvPr>
          <p:cNvSpPr/>
          <p:nvPr/>
        </p:nvSpPr>
        <p:spPr>
          <a:xfrm>
            <a:off x="3979185" y="949366"/>
            <a:ext cx="3062515" cy="580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rPr>
              <a:t>COLLEGE  DATABASE</a:t>
            </a:r>
            <a:endParaRPr lang="en-IN" sz="2400" b="1" dirty="0">
              <a:ln>
                <a:solidFill>
                  <a:schemeClr val="accent2">
                    <a:lumMod val="60000"/>
                    <a:lumOff val="40000"/>
                  </a:schemeClr>
                </a:solidFill>
              </a:ln>
              <a:solidFill>
                <a:schemeClr val="tx1"/>
              </a:solidFill>
            </a:endParaRPr>
          </a:p>
        </p:txBody>
      </p:sp>
      <p:cxnSp>
        <p:nvCxnSpPr>
          <p:cNvPr id="11" name="Straight Connector 10">
            <a:extLst>
              <a:ext uri="{FF2B5EF4-FFF2-40B4-BE49-F238E27FC236}">
                <a16:creationId xmlns="" xmlns:a16="http://schemas.microsoft.com/office/drawing/2014/main" id="{5242007A-EB21-49CB-B045-D9BFD33DB46E}"/>
              </a:ext>
            </a:extLst>
          </p:cNvPr>
          <p:cNvCxnSpPr/>
          <p:nvPr/>
        </p:nvCxnSpPr>
        <p:spPr>
          <a:xfrm flipH="1">
            <a:off x="549728" y="2946400"/>
            <a:ext cx="436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8F98321-5F62-4D59-BE9B-2BCA3344AFB8}"/>
              </a:ext>
            </a:extLst>
          </p:cNvPr>
          <p:cNvCxnSpPr/>
          <p:nvPr/>
        </p:nvCxnSpPr>
        <p:spPr>
          <a:xfrm>
            <a:off x="549728" y="2960914"/>
            <a:ext cx="0" cy="206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091B8F78-6B81-47BB-839A-628B3CBF8DEC}"/>
              </a:ext>
            </a:extLst>
          </p:cNvPr>
          <p:cNvCxnSpPr>
            <a:cxnSpLocks/>
          </p:cNvCxnSpPr>
          <p:nvPr/>
        </p:nvCxnSpPr>
        <p:spPr>
          <a:xfrm>
            <a:off x="549728" y="5021943"/>
            <a:ext cx="36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D4F20B67-E381-433B-9E49-F49F703DAABB}"/>
              </a:ext>
            </a:extLst>
          </p:cNvPr>
          <p:cNvCxnSpPr/>
          <p:nvPr/>
        </p:nvCxnSpPr>
        <p:spPr>
          <a:xfrm>
            <a:off x="2595922" y="3181079"/>
            <a:ext cx="742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5A9E8532-C8D8-42B0-A579-1856CA20713E}"/>
              </a:ext>
            </a:extLst>
          </p:cNvPr>
          <p:cNvCxnSpPr>
            <a:cxnSpLocks/>
          </p:cNvCxnSpPr>
          <p:nvPr/>
        </p:nvCxnSpPr>
        <p:spPr>
          <a:xfrm flipV="1">
            <a:off x="3367314" y="2307772"/>
            <a:ext cx="0" cy="873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48E367AA-BAFB-4FB2-BBBD-E7D554DE3A12}"/>
              </a:ext>
            </a:extLst>
          </p:cNvPr>
          <p:cNvCxnSpPr/>
          <p:nvPr/>
        </p:nvCxnSpPr>
        <p:spPr>
          <a:xfrm>
            <a:off x="3338286" y="2307771"/>
            <a:ext cx="1027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72286F6-43D1-4EA2-A470-251BA33C3996}"/>
              </a:ext>
            </a:extLst>
          </p:cNvPr>
          <p:cNvCxnSpPr/>
          <p:nvPr/>
        </p:nvCxnSpPr>
        <p:spPr>
          <a:xfrm>
            <a:off x="5975196" y="2307771"/>
            <a:ext cx="730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7F88353F-0323-428D-A4CF-9C6941585D8E}"/>
              </a:ext>
            </a:extLst>
          </p:cNvPr>
          <p:cNvCxnSpPr/>
          <p:nvPr/>
        </p:nvCxnSpPr>
        <p:spPr>
          <a:xfrm>
            <a:off x="6749143" y="2307771"/>
            <a:ext cx="0" cy="653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8A84DD75-D44D-43A6-B560-18807643DAA5}"/>
              </a:ext>
            </a:extLst>
          </p:cNvPr>
          <p:cNvCxnSpPr/>
          <p:nvPr/>
        </p:nvCxnSpPr>
        <p:spPr>
          <a:xfrm>
            <a:off x="6705600" y="2960914"/>
            <a:ext cx="10392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82D9CA45-4937-4D8C-873C-D84A5A13AF10}"/>
              </a:ext>
            </a:extLst>
          </p:cNvPr>
          <p:cNvCxnSpPr/>
          <p:nvPr/>
        </p:nvCxnSpPr>
        <p:spPr>
          <a:xfrm>
            <a:off x="2595922" y="3759200"/>
            <a:ext cx="568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96BB8113-58BB-4539-A2BB-8B9BF8F72499}"/>
              </a:ext>
            </a:extLst>
          </p:cNvPr>
          <p:cNvSpPr/>
          <p:nvPr/>
        </p:nvSpPr>
        <p:spPr>
          <a:xfrm>
            <a:off x="3184678" y="3570514"/>
            <a:ext cx="1589014" cy="3669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UNIQUE CID</a:t>
            </a:r>
          </a:p>
        </p:txBody>
      </p:sp>
      <p:cxnSp>
        <p:nvCxnSpPr>
          <p:cNvPr id="33" name="Straight Arrow Connector 32">
            <a:extLst>
              <a:ext uri="{FF2B5EF4-FFF2-40B4-BE49-F238E27FC236}">
                <a16:creationId xmlns="" xmlns:a16="http://schemas.microsoft.com/office/drawing/2014/main" id="{3B2D3C36-27D4-4845-A0D2-702579DBA52C}"/>
              </a:ext>
            </a:extLst>
          </p:cNvPr>
          <p:cNvCxnSpPr/>
          <p:nvPr/>
        </p:nvCxnSpPr>
        <p:spPr>
          <a:xfrm>
            <a:off x="6156834" y="5515428"/>
            <a:ext cx="568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 xmlns:a16="http://schemas.microsoft.com/office/drawing/2014/main" id="{378258EA-7430-4B82-A8E6-05D569917D74}"/>
              </a:ext>
            </a:extLst>
          </p:cNvPr>
          <p:cNvSpPr/>
          <p:nvPr/>
        </p:nvSpPr>
        <p:spPr>
          <a:xfrm>
            <a:off x="6749143" y="5291170"/>
            <a:ext cx="1589014" cy="3669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FOREIGN KEY</a:t>
            </a:r>
          </a:p>
        </p:txBody>
      </p:sp>
      <p:sp>
        <p:nvSpPr>
          <p:cNvPr id="35" name="Rectangle 34">
            <a:extLst>
              <a:ext uri="{FF2B5EF4-FFF2-40B4-BE49-F238E27FC236}">
                <a16:creationId xmlns="" xmlns:a16="http://schemas.microsoft.com/office/drawing/2014/main" id="{8AAA5E9F-89E6-4A5E-AD6E-0C9F79B6E906}"/>
              </a:ext>
            </a:extLst>
          </p:cNvPr>
          <p:cNvSpPr/>
          <p:nvPr/>
        </p:nvSpPr>
        <p:spPr>
          <a:xfrm>
            <a:off x="328685" y="1652587"/>
            <a:ext cx="1589014" cy="3669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PRIMARY KEY</a:t>
            </a:r>
          </a:p>
        </p:txBody>
      </p:sp>
      <p:cxnSp>
        <p:nvCxnSpPr>
          <p:cNvPr id="39" name="Straight Connector 38">
            <a:extLst>
              <a:ext uri="{FF2B5EF4-FFF2-40B4-BE49-F238E27FC236}">
                <a16:creationId xmlns="" xmlns:a16="http://schemas.microsoft.com/office/drawing/2014/main" id="{A75BCF56-F5CA-48B4-A1ED-F4290B6CC03D}"/>
              </a:ext>
            </a:extLst>
          </p:cNvPr>
          <p:cNvCxnSpPr/>
          <p:nvPr/>
        </p:nvCxnSpPr>
        <p:spPr>
          <a:xfrm>
            <a:off x="575128" y="2634342"/>
            <a:ext cx="436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 xmlns:a16="http://schemas.microsoft.com/office/drawing/2014/main" id="{886E2BD2-0E2D-42CC-B73B-02DC2D9EE798}"/>
              </a:ext>
            </a:extLst>
          </p:cNvPr>
          <p:cNvCxnSpPr/>
          <p:nvPr/>
        </p:nvCxnSpPr>
        <p:spPr>
          <a:xfrm flipV="1">
            <a:off x="575128" y="2116908"/>
            <a:ext cx="0" cy="51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116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D24571-8F70-45DE-A500-6325DDD93C39}"/>
              </a:ext>
            </a:extLst>
          </p:cNvPr>
          <p:cNvSpPr>
            <a:spLocks noGrp="1"/>
          </p:cNvSpPr>
          <p:nvPr>
            <p:ph type="title"/>
          </p:nvPr>
        </p:nvSpPr>
        <p:spPr/>
        <p:txBody>
          <a:bodyPr/>
          <a:lstStyle/>
          <a:p>
            <a:r>
              <a:rPr lang="en-IN" b="1" dirty="0"/>
              <a:t>Features of MySQL</a:t>
            </a:r>
          </a:p>
        </p:txBody>
      </p:sp>
      <p:sp>
        <p:nvSpPr>
          <p:cNvPr id="3" name="Content Placeholder 2">
            <a:extLst>
              <a:ext uri="{FF2B5EF4-FFF2-40B4-BE49-F238E27FC236}">
                <a16:creationId xmlns="" xmlns:a16="http://schemas.microsoft.com/office/drawing/2014/main" id="{BFAECCEE-824A-415B-AF04-55CFC00902F9}"/>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Relational Database Management System (RDBMS)</a:t>
            </a:r>
          </a:p>
          <a:p>
            <a:r>
              <a:rPr lang="en-IN" sz="2400" dirty="0">
                <a:latin typeface="Times New Roman" panose="02020603050405020304" pitchFamily="18" charset="0"/>
                <a:cs typeface="Times New Roman" panose="02020603050405020304" pitchFamily="18" charset="0"/>
              </a:rPr>
              <a:t>Easy to use</a:t>
            </a:r>
          </a:p>
          <a:p>
            <a:r>
              <a:rPr lang="en-IN" sz="2400" dirty="0">
                <a:latin typeface="Times New Roman" panose="02020603050405020304" pitchFamily="18" charset="0"/>
                <a:cs typeface="Times New Roman" panose="02020603050405020304" pitchFamily="18" charset="0"/>
              </a:rPr>
              <a:t>Storing data is secure.</a:t>
            </a:r>
          </a:p>
          <a:p>
            <a:r>
              <a:rPr lang="en-IN" sz="2400" dirty="0">
                <a:latin typeface="Times New Roman" panose="02020603050405020304" pitchFamily="18" charset="0"/>
                <a:cs typeface="Times New Roman" panose="02020603050405020304" pitchFamily="18" charset="0"/>
              </a:rPr>
              <a:t>Open Source &amp; Free to download.</a:t>
            </a:r>
          </a:p>
          <a:p>
            <a:r>
              <a:rPr lang="en-IN" sz="2400" dirty="0">
                <a:latin typeface="Times New Roman" panose="02020603050405020304" pitchFamily="18" charset="0"/>
                <a:cs typeface="Times New Roman" panose="02020603050405020304" pitchFamily="18" charset="0"/>
              </a:rPr>
              <a:t>Compatible on many operating systems.</a:t>
            </a:r>
          </a:p>
        </p:txBody>
      </p:sp>
    </p:spTree>
    <p:extLst>
      <p:ext uri="{BB962C8B-B14F-4D97-AF65-F5344CB8AC3E}">
        <p14:creationId xmlns:p14="http://schemas.microsoft.com/office/powerpoint/2010/main" val="114756831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3416</TotalTime>
  <Words>1352</Words>
  <Application>Microsoft Office PowerPoint</Application>
  <PresentationFormat>Custom</PresentationFormat>
  <Paragraphs>527</Paragraphs>
  <Slides>76</Slides>
  <Notes>1</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PowerPoint Presentation</vt:lpstr>
      <vt:lpstr>What is MYSQL?</vt:lpstr>
      <vt:lpstr> Database Structure:</vt:lpstr>
      <vt:lpstr>WHAT IS DATABASE?</vt:lpstr>
      <vt:lpstr>What is RDBMS?</vt:lpstr>
      <vt:lpstr>PowerPoint Presentation</vt:lpstr>
      <vt:lpstr>PowerPoint Presentation</vt:lpstr>
      <vt:lpstr> What  is Database &amp; Tables MySQL? BACKEND RDBMS</vt:lpstr>
      <vt:lpstr>Features of MySQL</vt:lpstr>
      <vt:lpstr>Datatypes of MySQL</vt:lpstr>
      <vt:lpstr>PowerPoint Presentation</vt:lpstr>
      <vt:lpstr>PowerPoint Presentation</vt:lpstr>
      <vt:lpstr>PowerPoint Presentation</vt:lpstr>
      <vt:lpstr>Creating a database in MySQL workbench</vt:lpstr>
      <vt:lpstr>PowerPoint Presentation</vt:lpstr>
      <vt:lpstr>PowerPoint Presentation</vt:lpstr>
      <vt:lpstr>PowerPoint Presentation</vt:lpstr>
      <vt:lpstr>PowerPoint Presentation</vt:lpstr>
      <vt:lpstr>PowerPoint Presentation</vt:lpstr>
      <vt:lpstr>ER-Diagram: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AUTO_INCREMENT</vt:lpstr>
      <vt:lpstr>NOT NULL/NULL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JOIN QUERY’S Refer: https://www.javatpoint.com/mysql-join</vt:lpstr>
      <vt:lpstr>PowerPoint Presentation</vt:lpstr>
      <vt:lpstr>PowerPoint Presentation</vt:lpstr>
      <vt:lpstr>PowerPoint Presentation</vt:lpstr>
      <vt:lpstr>Equi Join/Inner Join</vt:lpstr>
      <vt:lpstr>PowerPoint Presentation</vt:lpstr>
      <vt:lpstr>PowerPoint Presentation</vt:lpstr>
      <vt:lpstr>PowerPoint Presentation</vt:lpstr>
      <vt:lpstr>PowerPoint Presentation</vt:lpstr>
      <vt:lpstr>PowerPoint Presentation</vt:lpstr>
      <vt:lpstr>PowerPoint Presentation</vt:lpstr>
      <vt:lpstr>SUBQUERIES</vt:lpstr>
      <vt:lpstr>Single row sub queries</vt:lpstr>
      <vt:lpstr>PowerPoint Presentation</vt:lpstr>
      <vt:lpstr>Multi row sub queries</vt:lpstr>
      <vt:lpstr>REFERENCE: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MYSQL</dc:title>
  <dc:creator>HEMALATHA M</dc:creator>
  <cp:lastModifiedBy>Windows User</cp:lastModifiedBy>
  <cp:revision>144</cp:revision>
  <dcterms:created xsi:type="dcterms:W3CDTF">2021-06-26T09:45:51Z</dcterms:created>
  <dcterms:modified xsi:type="dcterms:W3CDTF">2021-08-17T07:13:47Z</dcterms:modified>
</cp:coreProperties>
</file>